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491" r:id="rId3"/>
    <p:sldId id="492" r:id="rId4"/>
    <p:sldId id="493" r:id="rId5"/>
    <p:sldId id="494" r:id="rId6"/>
    <p:sldId id="495" r:id="rId7"/>
    <p:sldId id="496" r:id="rId8"/>
    <p:sldId id="497" r:id="rId9"/>
    <p:sldId id="498" r:id="rId10"/>
    <p:sldId id="499" r:id="rId11"/>
    <p:sldId id="500" r:id="rId12"/>
    <p:sldId id="501" r:id="rId13"/>
    <p:sldId id="502" r:id="rId14"/>
    <p:sldId id="503" r:id="rId15"/>
    <p:sldId id="504" r:id="rId16"/>
    <p:sldId id="505" r:id="rId17"/>
    <p:sldId id="506" r:id="rId18"/>
    <p:sldId id="507" r:id="rId19"/>
    <p:sldId id="508" r:id="rId20"/>
    <p:sldId id="509" r:id="rId21"/>
    <p:sldId id="510" r:id="rId22"/>
    <p:sldId id="515" r:id="rId23"/>
    <p:sldId id="516" r:id="rId24"/>
    <p:sldId id="517" r:id="rId25"/>
    <p:sldId id="518" r:id="rId26"/>
    <p:sldId id="519" r:id="rId27"/>
    <p:sldId id="520" r:id="rId28"/>
    <p:sldId id="521" r:id="rId29"/>
    <p:sldId id="522" r:id="rId30"/>
    <p:sldId id="523" r:id="rId31"/>
    <p:sldId id="524" r:id="rId32"/>
    <p:sldId id="526" r:id="rId33"/>
    <p:sldId id="527" r:id="rId34"/>
    <p:sldId id="528" r:id="rId35"/>
    <p:sldId id="529" r:id="rId36"/>
    <p:sldId id="52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C263007F-7F2B-4611-9165-940CAA0E3A5D}">
          <p14:sldIdLst>
            <p14:sldId id="256"/>
            <p14:sldId id="491"/>
            <p14:sldId id="492"/>
            <p14:sldId id="493"/>
            <p14:sldId id="494"/>
            <p14:sldId id="495"/>
            <p14:sldId id="496"/>
            <p14:sldId id="497"/>
            <p14:sldId id="498"/>
            <p14:sldId id="499"/>
            <p14:sldId id="500"/>
            <p14:sldId id="501"/>
            <p14:sldId id="502"/>
            <p14:sldId id="503"/>
            <p14:sldId id="504"/>
            <p14:sldId id="505"/>
            <p14:sldId id="506"/>
            <p14:sldId id="507"/>
            <p14:sldId id="508"/>
            <p14:sldId id="509"/>
            <p14:sldId id="510"/>
            <p14:sldId id="515"/>
            <p14:sldId id="516"/>
            <p14:sldId id="517"/>
            <p14:sldId id="518"/>
            <p14:sldId id="519"/>
            <p14:sldId id="520"/>
            <p14:sldId id="521"/>
            <p14:sldId id="522"/>
            <p14:sldId id="523"/>
            <p14:sldId id="524"/>
            <p14:sldId id="526"/>
            <p14:sldId id="527"/>
            <p14:sldId id="528"/>
            <p14:sldId id="529"/>
            <p14:sldId id="52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93173" autoAdjust="0"/>
  </p:normalViewPr>
  <p:slideViewPr>
    <p:cSldViewPr>
      <p:cViewPr varScale="1">
        <p:scale>
          <a:sx n="70" d="100"/>
          <a:sy n="70" d="100"/>
        </p:scale>
        <p:origin x="1086"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29829A-6BEA-4081-80F1-1781354D31DE}" type="datetimeFigureOut">
              <a:rPr lang="en-US" smtClean="0"/>
              <a:t>10/6/2022</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BA92F-9A2C-499F-BFBF-DD106A2860A6}" type="slidenum">
              <a:rPr lang="en-US" smtClean="0"/>
              <a:t>‹#›</a:t>
            </a:fld>
            <a:endParaRPr lang="en-US"/>
          </a:p>
        </p:txBody>
      </p:sp>
    </p:spTree>
    <p:extLst>
      <p:ext uri="{BB962C8B-B14F-4D97-AF65-F5344CB8AC3E}">
        <p14:creationId xmlns:p14="http://schemas.microsoft.com/office/powerpoint/2010/main" val="360577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10"/>
          </p:nvPr>
        </p:nvSpPr>
        <p:spPr/>
        <p:txBody>
          <a:bodyPr/>
          <a:lstStyle/>
          <a:p>
            <a:fld id="{160BA92F-9A2C-499F-BFBF-DD106A2860A6}" type="slidenum">
              <a:rPr lang="en-US" smtClean="0"/>
              <a:t>28</a:t>
            </a:fld>
            <a:endParaRPr lang="en-US"/>
          </a:p>
        </p:txBody>
      </p:sp>
    </p:spTree>
    <p:extLst>
      <p:ext uri="{BB962C8B-B14F-4D97-AF65-F5344CB8AC3E}">
        <p14:creationId xmlns:p14="http://schemas.microsoft.com/office/powerpoint/2010/main" val="1350654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10/6/2022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3306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10/6/2022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23581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10/6/2022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50839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10/6/2022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5858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687A7CB-37B0-4623-A7B2-BD341A289C86}" type="datetimeFigureOut">
              <a:rPr lang="en-US" smtClean="0"/>
              <a:t>10/6/2022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99958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9687A7CB-37B0-4623-A7B2-BD341A289C86}" type="datetimeFigureOut">
              <a:rPr lang="en-US" smtClean="0"/>
              <a:t>10/6/2022</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9903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9687A7CB-37B0-4623-A7B2-BD341A289C86}" type="datetimeFigureOut">
              <a:rPr lang="en-US" smtClean="0"/>
              <a:t>10/6/2022</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79467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9687A7CB-37B0-4623-A7B2-BD341A289C86}" type="datetimeFigureOut">
              <a:rPr lang="en-US" smtClean="0"/>
              <a:t>10/6/2022</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26996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87A7CB-37B0-4623-A7B2-BD341A289C86}" type="datetimeFigureOut">
              <a:rPr lang="en-US" smtClean="0"/>
              <a:t>10/6/2022</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476469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10/6/2022</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210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10/6/2022</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06695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7A7CB-37B0-4623-A7B2-BD341A289C86}" type="datetimeFigureOut">
              <a:rPr lang="en-US" smtClean="0"/>
              <a:t>10/6/2022</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42F7D-D1F9-40D9-B652-BFB8B15F6775}" type="slidenum">
              <a:rPr lang="en-US" smtClean="0"/>
              <a:t>‹#›</a:t>
            </a:fld>
            <a:endParaRPr lang="en-US"/>
          </a:p>
        </p:txBody>
      </p:sp>
    </p:spTree>
    <p:extLst>
      <p:ext uri="{BB962C8B-B14F-4D97-AF65-F5344CB8AC3E}">
        <p14:creationId xmlns:p14="http://schemas.microsoft.com/office/powerpoint/2010/main" val="294658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7.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dirty="0" smtClean="0"/>
              <a:t>Computational Physics</a:t>
            </a:r>
            <a:br>
              <a:rPr lang="en-US" dirty="0" smtClean="0"/>
            </a:br>
            <a:r>
              <a:rPr lang="en-US" dirty="0" smtClean="0"/>
              <a:t>(Lecture 9)	</a:t>
            </a:r>
            <a:endParaRPr lang="en-US" dirty="0"/>
          </a:p>
        </p:txBody>
      </p:sp>
      <p:sp>
        <p:nvSpPr>
          <p:cNvPr id="3" name="副标题 2"/>
          <p:cNvSpPr>
            <a:spLocks noGrp="1"/>
          </p:cNvSpPr>
          <p:nvPr>
            <p:ph type="subTitle" idx="1"/>
          </p:nvPr>
        </p:nvSpPr>
        <p:spPr/>
        <p:txBody>
          <a:bodyPr/>
          <a:lstStyle/>
          <a:p>
            <a:r>
              <a:rPr lang="en-US" smtClean="0"/>
              <a:t>PHY4061</a:t>
            </a:r>
            <a:endParaRPr lang="en-US" dirty="0"/>
          </a:p>
        </p:txBody>
      </p:sp>
    </p:spTree>
    <p:extLst>
      <p:ext uri="{BB962C8B-B14F-4D97-AF65-F5344CB8AC3E}">
        <p14:creationId xmlns:p14="http://schemas.microsoft.com/office/powerpoint/2010/main" val="288123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dirty="0" smtClean="0"/>
              <a:t>Suppose we start from (-2, -2). Along the steepest descent, will fall somewhere on the solid line. </a:t>
            </a:r>
          </a:p>
          <a:p>
            <a:pPr lvl="1"/>
            <a:r>
              <a:rPr lang="en-US" dirty="0" smtClean="0"/>
              <a:t>X</a:t>
            </a:r>
            <a:r>
              <a:rPr lang="en-US" baseline="-25000" dirty="0" smtClean="0"/>
              <a:t>1</a:t>
            </a:r>
            <a:r>
              <a:rPr lang="en-US" dirty="0" smtClean="0"/>
              <a:t> = x</a:t>
            </a:r>
            <a:r>
              <a:rPr lang="en-US" baseline="-25000" dirty="0" smtClean="0"/>
              <a:t>0</a:t>
            </a:r>
            <a:r>
              <a:rPr lang="en-US" dirty="0" smtClean="0"/>
              <a:t>+</a:t>
            </a:r>
            <a:r>
              <a:rPr lang="el-GR" dirty="0" smtClean="0"/>
              <a:t>α</a:t>
            </a:r>
            <a:r>
              <a:rPr lang="en-US" dirty="0" smtClean="0"/>
              <a:t>r</a:t>
            </a:r>
            <a:r>
              <a:rPr lang="en-US" baseline="-25000" dirty="0" smtClean="0"/>
              <a:t>0</a:t>
            </a:r>
          </a:p>
          <a:p>
            <a:pPr lvl="1"/>
            <a:r>
              <a:rPr lang="en-US" dirty="0" smtClean="0"/>
              <a:t>How big the step we should take?</a:t>
            </a:r>
          </a:p>
          <a:p>
            <a:pPr lvl="1"/>
            <a:r>
              <a:rPr lang="en-US" dirty="0" smtClean="0"/>
              <a:t>Line search</a:t>
            </a:r>
          </a:p>
          <a:p>
            <a:pPr lvl="2"/>
            <a:r>
              <a:rPr lang="en-US" dirty="0" smtClean="0"/>
              <a:t>Choose </a:t>
            </a:r>
            <a:r>
              <a:rPr lang="el-GR" dirty="0" smtClean="0"/>
              <a:t>α</a:t>
            </a:r>
            <a:r>
              <a:rPr lang="en-US" dirty="0" smtClean="0"/>
              <a:t> to minimize f. </a:t>
            </a:r>
            <a:r>
              <a:rPr lang="en-US" dirty="0" err="1" smtClean="0"/>
              <a:t>df</a:t>
            </a:r>
            <a:r>
              <a:rPr lang="en-US" dirty="0" smtClean="0"/>
              <a:t>(x</a:t>
            </a:r>
            <a:r>
              <a:rPr lang="en-US" baseline="-25000" dirty="0" smtClean="0"/>
              <a:t>1</a:t>
            </a:r>
            <a:r>
              <a:rPr lang="en-US" dirty="0" smtClean="0"/>
              <a:t>)/d</a:t>
            </a:r>
            <a:r>
              <a:rPr lang="el-GR" dirty="0" smtClean="0"/>
              <a:t>α</a:t>
            </a:r>
            <a:r>
              <a:rPr lang="en-US" dirty="0" smtClean="0"/>
              <a:t>=0, </a:t>
            </a:r>
          </a:p>
          <a:p>
            <a:pPr lvl="2"/>
            <a:r>
              <a:rPr lang="en-US" dirty="0" smtClean="0"/>
              <a:t>So, f’(x</a:t>
            </a:r>
            <a:r>
              <a:rPr lang="en-US" baseline="-25000" dirty="0" smtClean="0"/>
              <a:t>1</a:t>
            </a:r>
            <a:r>
              <a:rPr lang="en-US" dirty="0" smtClean="0"/>
              <a:t>)</a:t>
            </a:r>
            <a:r>
              <a:rPr lang="en-US" baseline="30000" dirty="0" smtClean="0"/>
              <a:t>T</a:t>
            </a:r>
            <a:r>
              <a:rPr lang="en-US" dirty="0" smtClean="0"/>
              <a:t>r</a:t>
            </a:r>
            <a:r>
              <a:rPr lang="en-US" baseline="-25000" dirty="0" smtClean="0"/>
              <a:t>0</a:t>
            </a:r>
            <a:r>
              <a:rPr lang="en-US" dirty="0" smtClean="0"/>
              <a:t>=0</a:t>
            </a:r>
          </a:p>
          <a:p>
            <a:pPr lvl="2"/>
            <a:r>
              <a:rPr lang="en-US" dirty="0" smtClean="0"/>
              <a:t>So </a:t>
            </a:r>
            <a:r>
              <a:rPr lang="el-GR" dirty="0" smtClean="0"/>
              <a:t>α</a:t>
            </a:r>
            <a:r>
              <a:rPr lang="en-US" dirty="0" smtClean="0"/>
              <a:t> is chosen to make r</a:t>
            </a:r>
            <a:r>
              <a:rPr lang="en-US" baseline="-25000" dirty="0" smtClean="0"/>
              <a:t>0</a:t>
            </a:r>
            <a:r>
              <a:rPr lang="en-US" dirty="0" smtClean="0"/>
              <a:t> and f’(x</a:t>
            </a:r>
            <a:r>
              <a:rPr lang="en-US" baseline="-25000" dirty="0" smtClean="0"/>
              <a:t>1</a:t>
            </a:r>
            <a:r>
              <a:rPr lang="en-US" dirty="0" smtClean="0"/>
              <a:t>) orthogonal!</a:t>
            </a:r>
            <a:endParaRPr lang="en-US" dirty="0"/>
          </a:p>
        </p:txBody>
      </p:sp>
    </p:spTree>
    <p:extLst>
      <p:ext uri="{BB962C8B-B14F-4D97-AF65-F5344CB8AC3E}">
        <p14:creationId xmlns:p14="http://schemas.microsoft.com/office/powerpoint/2010/main" val="2830566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457" t="11885" r="21887" b="6250"/>
          <a:stretch/>
        </p:blipFill>
        <p:spPr bwMode="auto">
          <a:xfrm>
            <a:off x="1331640" y="188640"/>
            <a:ext cx="6460761" cy="5988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8465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296" t="27049" r="29722" b="9631"/>
          <a:stretch/>
        </p:blipFill>
        <p:spPr bwMode="auto">
          <a:xfrm>
            <a:off x="1918740" y="908720"/>
            <a:ext cx="4811844" cy="4631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0929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Determine </a:t>
            </a:r>
            <a:r>
              <a:rPr lang="el-GR" dirty="0" smtClean="0"/>
              <a:t>α</a:t>
            </a:r>
            <a:endParaRPr lang="en-US" dirty="0"/>
          </a:p>
        </p:txBody>
      </p:sp>
      <p:sp>
        <p:nvSpPr>
          <p:cNvPr id="3" name="内容占位符 2"/>
          <p:cNvSpPr>
            <a:spLocks noGrp="1"/>
          </p:cNvSpPr>
          <p:nvPr>
            <p:ph idx="1"/>
          </p:nvPr>
        </p:nvSpPr>
        <p:spPr/>
        <p:txBody>
          <a:bodyPr/>
          <a:lstStyle/>
          <a:p>
            <a:r>
              <a:rPr lang="en-US" dirty="0" smtClean="0"/>
              <a:t>F’(x</a:t>
            </a:r>
            <a:r>
              <a:rPr lang="en-US" baseline="-25000" dirty="0" smtClean="0"/>
              <a:t>1</a:t>
            </a:r>
            <a:r>
              <a:rPr lang="en-US" dirty="0" smtClean="0"/>
              <a:t>)= -r</a:t>
            </a:r>
            <a:r>
              <a:rPr lang="en-US" baseline="-25000" dirty="0" smtClean="0"/>
              <a:t>1</a:t>
            </a:r>
            <a:endParaRPr lang="en-US" dirty="0" smtClean="0"/>
          </a:p>
          <a:p>
            <a:r>
              <a:rPr lang="en-US" dirty="0" smtClean="0"/>
              <a:t>r</a:t>
            </a:r>
            <a:r>
              <a:rPr lang="en-US" baseline="-25000" dirty="0" smtClean="0"/>
              <a:t>1</a:t>
            </a:r>
            <a:r>
              <a:rPr lang="en-US" baseline="30000" dirty="0" smtClean="0"/>
              <a:t>T</a:t>
            </a:r>
            <a:r>
              <a:rPr lang="en-US" dirty="0" smtClean="0"/>
              <a:t>r</a:t>
            </a:r>
            <a:r>
              <a:rPr lang="en-US" baseline="-25000" dirty="0" smtClean="0"/>
              <a:t>0</a:t>
            </a:r>
            <a:r>
              <a:rPr lang="en-US" dirty="0" smtClean="0"/>
              <a:t> = 0</a:t>
            </a:r>
          </a:p>
          <a:p>
            <a:r>
              <a:rPr lang="en-US" dirty="0" smtClean="0"/>
              <a:t>(b-Ax</a:t>
            </a:r>
            <a:r>
              <a:rPr lang="en-US" baseline="-25000" dirty="0" smtClean="0"/>
              <a:t>1</a:t>
            </a:r>
            <a:r>
              <a:rPr lang="en-US" dirty="0" smtClean="0"/>
              <a:t>)</a:t>
            </a:r>
            <a:r>
              <a:rPr lang="en-US" baseline="30000" dirty="0" smtClean="0"/>
              <a:t>T</a:t>
            </a:r>
            <a:r>
              <a:rPr lang="en-US" dirty="0" smtClean="0"/>
              <a:t>r</a:t>
            </a:r>
            <a:r>
              <a:rPr lang="en-US" baseline="-25000" dirty="0" smtClean="0"/>
              <a:t>0</a:t>
            </a:r>
            <a:r>
              <a:rPr lang="en-US" dirty="0" smtClean="0"/>
              <a:t> </a:t>
            </a:r>
            <a:r>
              <a:rPr lang="en-US" dirty="0"/>
              <a:t>= 0</a:t>
            </a:r>
          </a:p>
          <a:p>
            <a:r>
              <a:rPr lang="en-US" dirty="0"/>
              <a:t>(</a:t>
            </a:r>
            <a:r>
              <a:rPr lang="en-US" dirty="0" smtClean="0"/>
              <a:t>b-A(x</a:t>
            </a:r>
            <a:r>
              <a:rPr lang="en-US" altLang="zh-CN" baseline="-25000" dirty="0" smtClean="0"/>
              <a:t>0</a:t>
            </a:r>
            <a:r>
              <a:rPr lang="en-US" altLang="zh-CN" dirty="0" smtClean="0"/>
              <a:t>+</a:t>
            </a:r>
            <a:r>
              <a:rPr lang="el-GR" dirty="0" smtClean="0"/>
              <a:t> α</a:t>
            </a:r>
            <a:r>
              <a:rPr lang="en-US" dirty="0" smtClean="0"/>
              <a:t>r</a:t>
            </a:r>
            <a:r>
              <a:rPr lang="en-US" baseline="-25000" dirty="0" smtClean="0"/>
              <a:t>0</a:t>
            </a:r>
            <a:r>
              <a:rPr lang="en-US" dirty="0" smtClean="0"/>
              <a:t>))</a:t>
            </a:r>
            <a:r>
              <a:rPr lang="en-US" baseline="30000" dirty="0" smtClean="0"/>
              <a:t>T</a:t>
            </a:r>
            <a:r>
              <a:rPr lang="en-US" dirty="0" smtClean="0"/>
              <a:t>r</a:t>
            </a:r>
            <a:r>
              <a:rPr lang="en-US" baseline="-25000" dirty="0" smtClean="0"/>
              <a:t>0</a:t>
            </a:r>
            <a:r>
              <a:rPr lang="en-US" dirty="0" smtClean="0"/>
              <a:t> </a:t>
            </a:r>
            <a:r>
              <a:rPr lang="en-US" dirty="0"/>
              <a:t>= 0</a:t>
            </a:r>
          </a:p>
          <a:p>
            <a:r>
              <a:rPr lang="en-US" dirty="0"/>
              <a:t>(</a:t>
            </a:r>
            <a:r>
              <a:rPr lang="en-US" dirty="0" smtClean="0"/>
              <a:t>b-Ax</a:t>
            </a:r>
            <a:r>
              <a:rPr lang="en-US" altLang="zh-CN" baseline="-25000" dirty="0" smtClean="0"/>
              <a:t>0</a:t>
            </a:r>
            <a:r>
              <a:rPr lang="en-US" dirty="0" smtClean="0"/>
              <a:t>)</a:t>
            </a:r>
            <a:r>
              <a:rPr lang="en-US" baseline="30000" dirty="0" smtClean="0"/>
              <a:t>T</a:t>
            </a:r>
            <a:r>
              <a:rPr lang="en-US" dirty="0" smtClean="0"/>
              <a:t>r</a:t>
            </a:r>
            <a:r>
              <a:rPr lang="en-US" baseline="-25000" dirty="0" smtClean="0"/>
              <a:t>0</a:t>
            </a:r>
            <a:r>
              <a:rPr lang="en-US" dirty="0" smtClean="0"/>
              <a:t> </a:t>
            </a:r>
            <a:r>
              <a:rPr lang="en-US" dirty="0"/>
              <a:t>= </a:t>
            </a:r>
            <a:r>
              <a:rPr lang="el-GR" dirty="0" smtClean="0"/>
              <a:t>α</a:t>
            </a:r>
            <a:r>
              <a:rPr lang="en-US" dirty="0" smtClean="0"/>
              <a:t>(Ar</a:t>
            </a:r>
            <a:r>
              <a:rPr lang="en-US" baseline="-25000" dirty="0" smtClean="0"/>
              <a:t>0</a:t>
            </a:r>
            <a:r>
              <a:rPr lang="en-US" dirty="0" smtClean="0"/>
              <a:t>)</a:t>
            </a:r>
            <a:r>
              <a:rPr lang="en-US" baseline="30000" dirty="0" smtClean="0"/>
              <a:t>T</a:t>
            </a:r>
            <a:r>
              <a:rPr lang="en-US" dirty="0" smtClean="0"/>
              <a:t>r</a:t>
            </a:r>
            <a:r>
              <a:rPr lang="en-US" baseline="-25000" dirty="0" smtClean="0"/>
              <a:t>0</a:t>
            </a:r>
            <a:endParaRPr lang="en-US" baseline="-25000" dirty="0"/>
          </a:p>
          <a:p>
            <a:r>
              <a:rPr lang="en-US" dirty="0" smtClean="0"/>
              <a:t>r</a:t>
            </a:r>
            <a:r>
              <a:rPr lang="en-US" baseline="-25000" dirty="0" smtClean="0"/>
              <a:t>0</a:t>
            </a:r>
            <a:r>
              <a:rPr lang="en-US" baseline="30000" dirty="0" smtClean="0"/>
              <a:t> T</a:t>
            </a:r>
            <a:r>
              <a:rPr lang="en-US" dirty="0" smtClean="0"/>
              <a:t>r</a:t>
            </a:r>
            <a:r>
              <a:rPr lang="en-US" baseline="-25000" dirty="0" smtClean="0"/>
              <a:t>0</a:t>
            </a:r>
            <a:r>
              <a:rPr lang="en-US" dirty="0" smtClean="0"/>
              <a:t>=</a:t>
            </a:r>
            <a:r>
              <a:rPr lang="el-GR" dirty="0" smtClean="0"/>
              <a:t> α</a:t>
            </a:r>
            <a:r>
              <a:rPr lang="en-US" dirty="0" smtClean="0"/>
              <a:t>r</a:t>
            </a:r>
            <a:r>
              <a:rPr lang="en-US" baseline="-25000" dirty="0" smtClean="0"/>
              <a:t>0</a:t>
            </a:r>
            <a:r>
              <a:rPr lang="en-US" baseline="30000" dirty="0" smtClean="0"/>
              <a:t>T</a:t>
            </a:r>
            <a:r>
              <a:rPr lang="en-US" dirty="0" smtClean="0"/>
              <a:t>(Ar</a:t>
            </a:r>
            <a:r>
              <a:rPr lang="en-US" baseline="-25000" dirty="0" smtClean="0"/>
              <a:t>0</a:t>
            </a:r>
            <a:r>
              <a:rPr lang="en-US" dirty="0" smtClean="0"/>
              <a:t>)</a:t>
            </a:r>
          </a:p>
          <a:p>
            <a:r>
              <a:rPr lang="el-GR" dirty="0"/>
              <a:t>α </a:t>
            </a:r>
            <a:r>
              <a:rPr lang="en-US" dirty="0" smtClean="0"/>
              <a:t>=(r</a:t>
            </a:r>
            <a:r>
              <a:rPr lang="en-US" baseline="-25000" dirty="0" smtClean="0"/>
              <a:t>0</a:t>
            </a:r>
            <a:r>
              <a:rPr lang="en-US" baseline="30000" dirty="0" smtClean="0"/>
              <a:t> T</a:t>
            </a:r>
            <a:r>
              <a:rPr lang="en-US" dirty="0" smtClean="0"/>
              <a:t>r</a:t>
            </a:r>
            <a:r>
              <a:rPr lang="en-US" baseline="-25000" dirty="0" smtClean="0"/>
              <a:t>0</a:t>
            </a:r>
            <a:r>
              <a:rPr lang="en-US" dirty="0" smtClean="0"/>
              <a:t>)/ (r</a:t>
            </a:r>
            <a:r>
              <a:rPr lang="en-US" baseline="-25000" dirty="0" smtClean="0"/>
              <a:t>0</a:t>
            </a:r>
            <a:r>
              <a:rPr lang="en-US" baseline="30000" dirty="0" smtClean="0"/>
              <a:t>T</a:t>
            </a:r>
            <a:r>
              <a:rPr lang="en-US" dirty="0" smtClean="0"/>
              <a:t>Ar</a:t>
            </a:r>
            <a:r>
              <a:rPr lang="en-US" baseline="-25000" dirty="0" smtClean="0"/>
              <a:t>0</a:t>
            </a:r>
            <a:r>
              <a:rPr lang="en-US" dirty="0" smtClean="0"/>
              <a:t>)</a:t>
            </a:r>
          </a:p>
          <a:p>
            <a:endParaRPr lang="en-US" dirty="0"/>
          </a:p>
        </p:txBody>
      </p:sp>
    </p:spTree>
    <p:extLst>
      <p:ext uri="{BB962C8B-B14F-4D97-AF65-F5344CB8AC3E}">
        <p14:creationId xmlns:p14="http://schemas.microsoft.com/office/powerpoint/2010/main" val="3122208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General method of Steepest Descent</a:t>
            </a:r>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052" t="32787" r="38823" b="42418"/>
          <a:stretch/>
        </p:blipFill>
        <p:spPr bwMode="auto">
          <a:xfrm>
            <a:off x="2051720" y="1628800"/>
            <a:ext cx="3672408" cy="2676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1984" t="57422" r="39129" b="35351"/>
          <a:stretch/>
        </p:blipFill>
        <p:spPr bwMode="auto">
          <a:xfrm>
            <a:off x="2300287" y="4384256"/>
            <a:ext cx="3258359" cy="70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638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572" t="11885" r="24883" b="6250"/>
          <a:stretch/>
        </p:blipFill>
        <p:spPr bwMode="auto">
          <a:xfrm>
            <a:off x="1835696" y="548680"/>
            <a:ext cx="6056027" cy="5988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575936" y="3789040"/>
            <a:ext cx="1576821" cy="923330"/>
          </a:xfrm>
          <a:prstGeom prst="rect">
            <a:avLst/>
          </a:prstGeom>
          <a:noFill/>
        </p:spPr>
        <p:txBody>
          <a:bodyPr wrap="square" rtlCol="0">
            <a:spAutoFit/>
          </a:bodyPr>
          <a:lstStyle/>
          <a:p>
            <a:r>
              <a:rPr lang="en-US" dirty="0" smtClean="0"/>
              <a:t>Any problems can you perceive?</a:t>
            </a:r>
            <a:endParaRPr lang="en-US" dirty="0"/>
          </a:p>
        </p:txBody>
      </p:sp>
    </p:spTree>
    <p:extLst>
      <p:ext uri="{BB962C8B-B14F-4D97-AF65-F5344CB8AC3E}">
        <p14:creationId xmlns:p14="http://schemas.microsoft.com/office/powerpoint/2010/main" val="1169338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Conjugate directions</a:t>
            </a:r>
            <a:endParaRPr lang="en-US" dirty="0"/>
          </a:p>
        </p:txBody>
      </p:sp>
      <p:sp>
        <p:nvSpPr>
          <p:cNvPr id="3" name="内容占位符 2"/>
          <p:cNvSpPr>
            <a:spLocks noGrp="1"/>
          </p:cNvSpPr>
          <p:nvPr>
            <p:ph idx="1"/>
          </p:nvPr>
        </p:nvSpPr>
        <p:spPr/>
        <p:txBody>
          <a:bodyPr>
            <a:normAutofit fontScale="92500" lnSpcReduction="10000"/>
          </a:bodyPr>
          <a:lstStyle/>
          <a:p>
            <a:r>
              <a:rPr lang="en-US" dirty="0" smtClean="0"/>
              <a:t>SD often takes steps in the same direction!</a:t>
            </a:r>
          </a:p>
          <a:p>
            <a:r>
              <a:rPr lang="en-US" dirty="0" smtClean="0"/>
              <a:t>If we take n orthogonal steps, d</a:t>
            </a:r>
            <a:r>
              <a:rPr lang="en-US" baseline="-25000" dirty="0" smtClean="0"/>
              <a:t>0</a:t>
            </a:r>
            <a:r>
              <a:rPr lang="en-US" dirty="0" smtClean="0"/>
              <a:t>, d</a:t>
            </a:r>
            <a:r>
              <a:rPr lang="en-US" baseline="-25000" dirty="0" smtClean="0"/>
              <a:t>1</a:t>
            </a:r>
            <a:r>
              <a:rPr lang="en-US" dirty="0" smtClean="0"/>
              <a:t> … d</a:t>
            </a:r>
            <a:r>
              <a:rPr lang="en-US" baseline="-25000" dirty="0" smtClean="0"/>
              <a:t>n-1</a:t>
            </a:r>
            <a:r>
              <a:rPr lang="en-US" dirty="0" smtClean="0"/>
              <a:t>, each step has the correct length, after n steps, we are done</a:t>
            </a:r>
            <a:r>
              <a:rPr lang="zh-CN" altLang="en-US" dirty="0" smtClean="0"/>
              <a:t>！</a:t>
            </a:r>
            <a:endParaRPr lang="en-US" altLang="zh-CN" dirty="0" smtClean="0"/>
          </a:p>
          <a:p>
            <a:r>
              <a:rPr lang="en-US" altLang="zh-CN" dirty="0" smtClean="0"/>
              <a:t>In general, for each step, we have</a:t>
            </a:r>
          </a:p>
          <a:p>
            <a:pPr lvl="1"/>
            <a:r>
              <a:rPr lang="en-US" altLang="zh-CN" dirty="0" smtClean="0"/>
              <a:t>x</a:t>
            </a:r>
            <a:r>
              <a:rPr lang="en-US" altLang="zh-CN" baseline="-25000" dirty="0" smtClean="0"/>
              <a:t>i+1</a:t>
            </a:r>
            <a:r>
              <a:rPr lang="en-US" altLang="zh-CN" dirty="0" smtClean="0"/>
              <a:t>=x</a:t>
            </a:r>
            <a:r>
              <a:rPr lang="en-US" altLang="zh-CN" baseline="-25000" dirty="0" smtClean="0"/>
              <a:t>i</a:t>
            </a:r>
            <a:r>
              <a:rPr lang="en-US" altLang="zh-CN" dirty="0" smtClean="0"/>
              <a:t>+</a:t>
            </a:r>
            <a:r>
              <a:rPr lang="el-GR" altLang="zh-CN" dirty="0" smtClean="0"/>
              <a:t>α</a:t>
            </a:r>
            <a:r>
              <a:rPr lang="en-US" altLang="zh-CN" baseline="-25000" dirty="0" err="1" smtClean="0"/>
              <a:t>i</a:t>
            </a:r>
            <a:r>
              <a:rPr lang="en-US" altLang="zh-CN" dirty="0" err="1" smtClean="0"/>
              <a:t>d</a:t>
            </a:r>
            <a:r>
              <a:rPr lang="en-US" altLang="zh-CN" baseline="-25000" dirty="0" err="1" smtClean="0"/>
              <a:t>i</a:t>
            </a:r>
            <a:endParaRPr lang="en-US" altLang="zh-CN" dirty="0" smtClean="0"/>
          </a:p>
          <a:p>
            <a:pPr lvl="1"/>
            <a:r>
              <a:rPr lang="en-US" altLang="zh-CN" dirty="0" smtClean="0"/>
              <a:t>e</a:t>
            </a:r>
            <a:r>
              <a:rPr lang="en-US" altLang="zh-CN" baseline="-25000" dirty="0" smtClean="0"/>
              <a:t>i+1</a:t>
            </a:r>
            <a:r>
              <a:rPr lang="en-US" altLang="zh-CN" dirty="0" smtClean="0"/>
              <a:t> should be orthogonal to d</a:t>
            </a:r>
            <a:r>
              <a:rPr lang="en-US" altLang="zh-CN" baseline="-25000" dirty="0" smtClean="0"/>
              <a:t>i</a:t>
            </a:r>
            <a:endParaRPr lang="en-US" altLang="zh-CN" dirty="0" smtClean="0"/>
          </a:p>
          <a:p>
            <a:pPr lvl="1"/>
            <a:r>
              <a:rPr lang="en-US" dirty="0" smtClean="0"/>
              <a:t>d</a:t>
            </a:r>
            <a:r>
              <a:rPr lang="en-US" baseline="-25000" dirty="0" smtClean="0"/>
              <a:t>i</a:t>
            </a:r>
            <a:r>
              <a:rPr lang="en-US" baseline="30000" dirty="0" smtClean="0"/>
              <a:t>T</a:t>
            </a:r>
            <a:r>
              <a:rPr lang="en-US" dirty="0" smtClean="0"/>
              <a:t>e</a:t>
            </a:r>
            <a:r>
              <a:rPr lang="en-US" baseline="-25000" dirty="0" smtClean="0"/>
              <a:t>i+1</a:t>
            </a:r>
            <a:r>
              <a:rPr lang="en-US" dirty="0" smtClean="0"/>
              <a:t> = </a:t>
            </a:r>
            <a:r>
              <a:rPr lang="en-US" dirty="0"/>
              <a:t>0  </a:t>
            </a:r>
            <a:r>
              <a:rPr lang="en-US" dirty="0" smtClean="0"/>
              <a:t>(e</a:t>
            </a:r>
            <a:r>
              <a:rPr lang="en-US" baseline="-25000" dirty="0" smtClean="0"/>
              <a:t>i+1</a:t>
            </a:r>
            <a:r>
              <a:rPr lang="en-US" dirty="0" smtClean="0"/>
              <a:t> = x</a:t>
            </a:r>
            <a:r>
              <a:rPr lang="en-US" baseline="-25000" dirty="0" smtClean="0"/>
              <a:t>i+1</a:t>
            </a:r>
            <a:r>
              <a:rPr lang="en-US" dirty="0" smtClean="0"/>
              <a:t>-x=</a:t>
            </a:r>
            <a:r>
              <a:rPr lang="en-US" dirty="0"/>
              <a:t> </a:t>
            </a:r>
            <a:r>
              <a:rPr lang="en-US" dirty="0" err="1"/>
              <a:t>e</a:t>
            </a:r>
            <a:r>
              <a:rPr lang="en-US" baseline="-25000" dirty="0" err="1"/>
              <a:t>i</a:t>
            </a:r>
            <a:r>
              <a:rPr lang="en-US" dirty="0"/>
              <a:t>+</a:t>
            </a:r>
            <a:r>
              <a:rPr lang="el-GR" altLang="zh-CN" dirty="0"/>
              <a:t> α</a:t>
            </a:r>
            <a:r>
              <a:rPr lang="en-US" altLang="zh-CN" baseline="-25000" dirty="0" err="1" smtClean="0"/>
              <a:t>i</a:t>
            </a:r>
            <a:r>
              <a:rPr lang="en-US" altLang="zh-CN" dirty="0" err="1" smtClean="0"/>
              <a:t>d</a:t>
            </a:r>
            <a:r>
              <a:rPr lang="en-US" altLang="zh-CN" baseline="-25000" dirty="0" err="1" smtClean="0"/>
              <a:t>i</a:t>
            </a:r>
            <a:r>
              <a:rPr lang="en-US" dirty="0" smtClean="0"/>
              <a:t>)</a:t>
            </a:r>
          </a:p>
          <a:p>
            <a:pPr lvl="1"/>
            <a:r>
              <a:rPr lang="en-US" dirty="0" err="1" smtClean="0"/>
              <a:t>d</a:t>
            </a:r>
            <a:r>
              <a:rPr lang="en-US" baseline="-25000" dirty="0" err="1" smtClean="0"/>
              <a:t>i</a:t>
            </a:r>
            <a:r>
              <a:rPr lang="en-US" baseline="30000" dirty="0" err="1" smtClean="0"/>
              <a:t>T</a:t>
            </a:r>
            <a:r>
              <a:rPr lang="en-US" baseline="30000" dirty="0" smtClean="0"/>
              <a:t> </a:t>
            </a:r>
            <a:r>
              <a:rPr lang="en-US" dirty="0" smtClean="0"/>
              <a:t>(</a:t>
            </a:r>
            <a:r>
              <a:rPr lang="en-US" dirty="0" err="1" smtClean="0"/>
              <a:t>e</a:t>
            </a:r>
            <a:r>
              <a:rPr lang="en-US" baseline="-25000" dirty="0" err="1" smtClean="0"/>
              <a:t>i</a:t>
            </a:r>
            <a:r>
              <a:rPr lang="en-US" dirty="0" smtClean="0"/>
              <a:t>+</a:t>
            </a:r>
            <a:r>
              <a:rPr lang="el-GR" altLang="zh-CN" dirty="0" smtClean="0"/>
              <a:t> α</a:t>
            </a:r>
            <a:r>
              <a:rPr lang="en-US" altLang="zh-CN" baseline="-25000" dirty="0" err="1" smtClean="0"/>
              <a:t>i</a:t>
            </a:r>
            <a:r>
              <a:rPr lang="en-US" altLang="zh-CN" dirty="0" err="1" smtClean="0"/>
              <a:t>d</a:t>
            </a:r>
            <a:r>
              <a:rPr lang="en-US" altLang="zh-CN" baseline="-25000" dirty="0" err="1" smtClean="0"/>
              <a:t>i</a:t>
            </a:r>
            <a:r>
              <a:rPr lang="en-US" altLang="zh-CN" dirty="0" smtClean="0"/>
              <a:t>)=0</a:t>
            </a:r>
          </a:p>
          <a:p>
            <a:pPr lvl="1"/>
            <a:r>
              <a:rPr lang="el-GR" altLang="zh-CN" dirty="0" smtClean="0"/>
              <a:t>α</a:t>
            </a:r>
            <a:r>
              <a:rPr lang="en-US" altLang="zh-CN" baseline="-25000" dirty="0" err="1" smtClean="0"/>
              <a:t>i</a:t>
            </a:r>
            <a:r>
              <a:rPr lang="en-US" altLang="zh-CN" dirty="0" smtClean="0"/>
              <a:t>=-d</a:t>
            </a:r>
            <a:r>
              <a:rPr lang="en-US" altLang="zh-CN" baseline="-25000" dirty="0" smtClean="0"/>
              <a:t>i</a:t>
            </a:r>
            <a:r>
              <a:rPr lang="en-US" baseline="30000" dirty="0" smtClean="0"/>
              <a:t> </a:t>
            </a:r>
            <a:r>
              <a:rPr lang="en-US" baseline="30000" dirty="0" err="1" smtClean="0"/>
              <a:t>T</a:t>
            </a:r>
            <a:r>
              <a:rPr lang="en-US" altLang="zh-CN" dirty="0" err="1" smtClean="0"/>
              <a:t>e</a:t>
            </a:r>
            <a:r>
              <a:rPr lang="en-US" altLang="zh-CN" baseline="-25000" dirty="0" err="1" smtClean="0"/>
              <a:t>i</a:t>
            </a:r>
            <a:r>
              <a:rPr lang="en-US" altLang="zh-CN" dirty="0" smtClean="0"/>
              <a:t>/(d</a:t>
            </a:r>
            <a:r>
              <a:rPr lang="zh-CN" altLang="en-US" dirty="0"/>
              <a:t> </a:t>
            </a:r>
            <a:r>
              <a:rPr lang="en-US" altLang="zh-CN" baseline="-25000" dirty="0" err="1" smtClean="0"/>
              <a:t>i</a:t>
            </a:r>
            <a:r>
              <a:rPr lang="en-US" baseline="30000" dirty="0" smtClean="0"/>
              <a:t> </a:t>
            </a:r>
            <a:r>
              <a:rPr lang="en-US" baseline="30000" dirty="0"/>
              <a:t>T</a:t>
            </a:r>
            <a:r>
              <a:rPr lang="en-US" altLang="zh-CN" dirty="0" smtClean="0"/>
              <a:t>d</a:t>
            </a:r>
            <a:r>
              <a:rPr lang="zh-CN" altLang="en-US" dirty="0" smtClean="0"/>
              <a:t> </a:t>
            </a:r>
            <a:r>
              <a:rPr lang="en-US" altLang="zh-CN" baseline="-25000" dirty="0" err="1" smtClean="0"/>
              <a:t>i</a:t>
            </a:r>
            <a:r>
              <a:rPr lang="en-US" altLang="zh-CN" dirty="0" smtClean="0"/>
              <a:t>)</a:t>
            </a:r>
            <a:endParaRPr lang="en-US" dirty="0" smtClean="0"/>
          </a:p>
        </p:txBody>
      </p:sp>
    </p:spTree>
    <p:extLst>
      <p:ext uri="{BB962C8B-B14F-4D97-AF65-F5344CB8AC3E}">
        <p14:creationId xmlns:p14="http://schemas.microsoft.com/office/powerpoint/2010/main" val="1313256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881" t="12500" r="25113" b="6250"/>
          <a:stretch/>
        </p:blipFill>
        <p:spPr bwMode="auto">
          <a:xfrm>
            <a:off x="1259632" y="188640"/>
            <a:ext cx="6115987"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6601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dirty="0" smtClean="0"/>
              <a:t>Useless! We don’t know </a:t>
            </a:r>
            <a:r>
              <a:rPr lang="en-US" dirty="0" err="1" smtClean="0"/>
              <a:t>e</a:t>
            </a:r>
            <a:r>
              <a:rPr lang="en-US" baseline="-25000" dirty="0" err="1" smtClean="0"/>
              <a:t>i</a:t>
            </a:r>
            <a:r>
              <a:rPr lang="en-US" dirty="0" smtClean="0"/>
              <a:t>.</a:t>
            </a:r>
          </a:p>
          <a:p>
            <a:r>
              <a:rPr lang="en-US" dirty="0" smtClean="0"/>
              <a:t>Instead, we make d</a:t>
            </a:r>
            <a:r>
              <a:rPr lang="en-US" baseline="-25000" dirty="0" smtClean="0"/>
              <a:t>i</a:t>
            </a:r>
            <a:r>
              <a:rPr lang="en-US" dirty="0" smtClean="0"/>
              <a:t> and </a:t>
            </a:r>
            <a:r>
              <a:rPr lang="en-US" dirty="0" err="1" smtClean="0"/>
              <a:t>d</a:t>
            </a:r>
            <a:r>
              <a:rPr lang="en-US" baseline="-25000" dirty="0" err="1" smtClean="0"/>
              <a:t>j</a:t>
            </a:r>
            <a:r>
              <a:rPr lang="en-US" dirty="0" smtClean="0"/>
              <a:t> A-orthogonal, or conjugate.</a:t>
            </a:r>
          </a:p>
          <a:p>
            <a:pPr lvl="1"/>
            <a:r>
              <a:rPr lang="en-US" altLang="zh-CN" dirty="0" smtClean="0"/>
              <a:t>d</a:t>
            </a:r>
            <a:r>
              <a:rPr lang="en-US" altLang="zh-CN" baseline="-25000" dirty="0" smtClean="0"/>
              <a:t>i</a:t>
            </a:r>
            <a:r>
              <a:rPr lang="en-US" baseline="30000" dirty="0" smtClean="0"/>
              <a:t> </a:t>
            </a:r>
            <a:r>
              <a:rPr lang="en-US" baseline="30000" dirty="0" err="1" smtClean="0"/>
              <a:t>T</a:t>
            </a:r>
            <a:r>
              <a:rPr lang="en-US" dirty="0" err="1" smtClean="0"/>
              <a:t>A</a:t>
            </a:r>
            <a:r>
              <a:rPr lang="en-US" altLang="zh-CN" dirty="0" err="1" smtClean="0"/>
              <a:t>d</a:t>
            </a:r>
            <a:r>
              <a:rPr lang="en-US" altLang="zh-CN" baseline="-25000" dirty="0" err="1" smtClean="0"/>
              <a:t>j</a:t>
            </a:r>
            <a:r>
              <a:rPr lang="en-US" altLang="zh-CN" dirty="0" smtClean="0"/>
              <a:t> = 0</a:t>
            </a:r>
            <a:endParaRPr lang="en-US" dirty="0"/>
          </a:p>
        </p:txBody>
      </p:sp>
    </p:spTree>
    <p:extLst>
      <p:ext uri="{BB962C8B-B14F-4D97-AF65-F5344CB8AC3E}">
        <p14:creationId xmlns:p14="http://schemas.microsoft.com/office/powerpoint/2010/main" val="781458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553" t="25000" r="11979" b="8984"/>
          <a:stretch/>
        </p:blipFill>
        <p:spPr bwMode="auto">
          <a:xfrm>
            <a:off x="107504" y="1055826"/>
            <a:ext cx="9001000" cy="4610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9696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i="1" dirty="0" smtClean="0"/>
              <a:t>Quadratic </a:t>
            </a:r>
            <a:r>
              <a:rPr lang="en-US" i="1" dirty="0"/>
              <a:t>form</a:t>
            </a:r>
            <a:endParaRPr lang="en-US" dirty="0"/>
          </a:p>
        </p:txBody>
      </p:sp>
      <mc:AlternateContent xmlns:mc="http://schemas.openxmlformats.org/markup-compatibility/2006" xmlns:a14="http://schemas.microsoft.com/office/drawing/2010/main">
        <mc:Choice Requires="a14">
          <p:sp>
            <p:nvSpPr>
              <p:cNvPr id="5" name="内容占位符 2"/>
              <p:cNvSpPr>
                <a:spLocks noGrp="1"/>
              </p:cNvSpPr>
              <p:nvPr>
                <p:ph idx="1"/>
              </p:nvPr>
            </p:nvSpPr>
            <p:spPr>
              <a:xfrm>
                <a:off x="457200" y="1600200"/>
                <a:ext cx="8229600" cy="4525963"/>
              </a:xfrm>
            </p:spPr>
            <p:txBody>
              <a:bodyPr>
                <a:normAutofit/>
              </a:bodyPr>
              <a:lstStyle/>
              <a:p>
                <a:r>
                  <a:rPr lang="en-US" dirty="0" smtClean="0"/>
                  <a:t>A </a:t>
                </a:r>
                <a:r>
                  <a:rPr lang="en-US" i="1" dirty="0"/>
                  <a:t>quadratic form </a:t>
                </a:r>
                <a:r>
                  <a:rPr lang="en-US" dirty="0"/>
                  <a:t>is simply a scalar, quadratic function of a vector with </a:t>
                </a:r>
                <a:r>
                  <a:rPr lang="en-US" dirty="0" smtClean="0"/>
                  <a:t>the form</a:t>
                </a:r>
              </a:p>
              <a:p>
                <a14:m>
                  <m:oMath xmlns:m="http://schemas.openxmlformats.org/officeDocument/2006/math">
                    <m:r>
                      <a:rPr lang="en-US" b="0" i="1" smtClean="0">
                        <a:latin typeface="Cambria Math"/>
                      </a:rPr>
                      <m:t>𝑓</m:t>
                    </m:r>
                    <m:d>
                      <m:dPr>
                        <m:ctrlPr>
                          <a:rPr lang="en-US" b="0" i="1" smtClean="0">
                            <a:latin typeface="Cambria Math" panose="02040503050406030204" pitchFamily="18" charset="0"/>
                          </a:rPr>
                        </m:ctrlPr>
                      </m:dPr>
                      <m:e>
                        <m:r>
                          <a:rPr lang="en-US" b="0" i="1" smtClean="0">
                            <a:latin typeface="Cambria Math"/>
                          </a:rPr>
                          <m:t>𝑥</m:t>
                        </m:r>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sSup>
                      <m:sSupPr>
                        <m:ctrlPr>
                          <a:rPr lang="en-US" b="0" i="1" smtClean="0">
                            <a:latin typeface="Cambria Math" panose="02040503050406030204" pitchFamily="18" charset="0"/>
                          </a:rPr>
                        </m:ctrlPr>
                      </m:sSupPr>
                      <m:e>
                        <m:r>
                          <a:rPr lang="en-US" b="0" i="1" smtClean="0">
                            <a:latin typeface="Cambria Math"/>
                          </a:rPr>
                          <m:t>𝑥</m:t>
                        </m:r>
                      </m:e>
                      <m:sup>
                        <m:r>
                          <a:rPr lang="en-US" b="0" i="1" smtClean="0">
                            <a:latin typeface="Cambria Math"/>
                          </a:rPr>
                          <m:t>𝑇</m:t>
                        </m:r>
                      </m:sup>
                    </m:sSup>
                    <m:r>
                      <a:rPr lang="en-US" b="1" i="1" smtClean="0">
                        <a:latin typeface="Cambria Math"/>
                      </a:rPr>
                      <m:t>𝑨</m:t>
                    </m:r>
                    <m:r>
                      <a:rPr lang="en-US" b="0" i="1" smtClean="0">
                        <a:latin typeface="Cambria Math"/>
                      </a:rPr>
                      <m:t>𝑥</m:t>
                    </m:r>
                    <m:r>
                      <a:rPr lang="en-US" b="0" i="1" smtClean="0">
                        <a:latin typeface="Cambria Math"/>
                      </a:rPr>
                      <m:t>−</m:t>
                    </m:r>
                    <m:sSup>
                      <m:sSupPr>
                        <m:ctrlPr>
                          <a:rPr lang="en-US" i="1">
                            <a:latin typeface="Cambria Math" panose="02040503050406030204" pitchFamily="18" charset="0"/>
                          </a:rPr>
                        </m:ctrlPr>
                      </m:sSupPr>
                      <m:e>
                        <m:r>
                          <a:rPr lang="en-US" b="0" i="1" smtClean="0">
                            <a:latin typeface="Cambria Math"/>
                          </a:rPr>
                          <m:t>𝑏</m:t>
                        </m:r>
                      </m:e>
                      <m:sup>
                        <m:r>
                          <a:rPr lang="en-US" i="1">
                            <a:latin typeface="Cambria Math"/>
                          </a:rPr>
                          <m:t>𝑇</m:t>
                        </m:r>
                      </m:sup>
                    </m:sSup>
                    <m:r>
                      <a:rPr lang="en-US" b="0" i="1" smtClean="0">
                        <a:latin typeface="Cambria Math"/>
                      </a:rPr>
                      <m:t>𝑥</m:t>
                    </m:r>
                    <m:r>
                      <a:rPr lang="en-US" b="0" i="1" smtClean="0">
                        <a:latin typeface="Cambria Math"/>
                      </a:rPr>
                      <m:t>+</m:t>
                    </m:r>
                    <m:r>
                      <a:rPr lang="en-US" b="0" i="1" smtClean="0">
                        <a:latin typeface="Cambria Math"/>
                      </a:rPr>
                      <m:t>𝑐</m:t>
                    </m:r>
                  </m:oMath>
                </a14:m>
                <a:endParaRPr lang="en-US" b="0" dirty="0" smtClean="0"/>
              </a:p>
              <a:p>
                <a:r>
                  <a:rPr lang="en-US" b="1" dirty="0" smtClean="0"/>
                  <a:t>A</a:t>
                </a:r>
                <a:r>
                  <a:rPr lang="en-US" dirty="0" smtClean="0"/>
                  <a:t> is the matrix, x and b are vectors, c is a scalar constant. If </a:t>
                </a:r>
                <a:r>
                  <a:rPr lang="en-US" b="1" dirty="0" smtClean="0"/>
                  <a:t>A</a:t>
                </a:r>
                <a:r>
                  <a:rPr lang="en-US" dirty="0" smtClean="0"/>
                  <a:t> is symmetric and positive definite, f(x) is minimized by the solution to </a:t>
                </a:r>
                <a:r>
                  <a:rPr lang="en-US" b="1" dirty="0" smtClean="0"/>
                  <a:t>A</a:t>
                </a:r>
                <a:r>
                  <a:rPr lang="en-US" dirty="0" smtClean="0"/>
                  <a:t>x=b.</a:t>
                </a:r>
              </a:p>
              <a:p>
                <a:endParaRPr lang="en-US" dirty="0" smtClean="0"/>
              </a:p>
              <a:p>
                <a:endParaRPr lang="en-US" altLang="zh-CN" dirty="0" smtClean="0"/>
              </a:p>
            </p:txBody>
          </p:sp>
        </mc:Choice>
        <mc:Fallback xmlns="">
          <p:sp>
            <p:nvSpPr>
              <p:cNvPr id="5" name="内容占位符 2"/>
              <p:cNvSpPr>
                <a:spLocks noGrp="1" noRot="1" noChangeAspect="1" noMove="1" noResize="1" noEditPoints="1" noAdjustHandles="1" noChangeArrowheads="1" noChangeShapeType="1" noTextEdit="1"/>
              </p:cNvSpPr>
              <p:nvPr>
                <p:ph idx="1"/>
              </p:nvPr>
            </p:nvSpPr>
            <p:spPr>
              <a:xfrm>
                <a:off x="457200" y="1600200"/>
                <a:ext cx="8229600" cy="4525963"/>
              </a:xfrm>
              <a:blipFill>
                <a:blip r:embed="rId2"/>
                <a:stretch>
                  <a:fillRect l="-1704" t="-1752" r="-44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39562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dirty="0" smtClean="0"/>
              <a:t>New requirement:</a:t>
            </a:r>
          </a:p>
          <a:p>
            <a:pPr lvl="1"/>
            <a:r>
              <a:rPr lang="en-US" dirty="0" smtClean="0"/>
              <a:t>e(i+1) is A-orthogonal to d(</a:t>
            </a:r>
            <a:r>
              <a:rPr lang="en-US" dirty="0" err="1" smtClean="0"/>
              <a:t>i</a:t>
            </a:r>
            <a:r>
              <a:rPr lang="en-US" dirty="0" smtClean="0"/>
              <a:t>)</a:t>
            </a:r>
          </a:p>
          <a:p>
            <a:pPr lvl="1"/>
            <a:r>
              <a:rPr lang="en-US" dirty="0" smtClean="0"/>
              <a:t>Like SD, we need to find the minimum along d(</a:t>
            </a:r>
            <a:r>
              <a:rPr lang="en-US" dirty="0" err="1" smtClean="0"/>
              <a:t>i</a:t>
            </a:r>
            <a:r>
              <a:rPr lang="en-US" dirty="0" smtClean="0"/>
              <a:t>)</a:t>
            </a:r>
          </a:p>
          <a:p>
            <a:pPr lvl="1"/>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402" t="31353" r="36288" b="40269"/>
          <a:stretch/>
        </p:blipFill>
        <p:spPr bwMode="auto">
          <a:xfrm>
            <a:off x="1259632" y="3284984"/>
            <a:ext cx="4059380"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319012" y="4175792"/>
            <a:ext cx="3069412" cy="369332"/>
          </a:xfrm>
          <a:prstGeom prst="rect">
            <a:avLst/>
          </a:prstGeom>
        </p:spPr>
        <p:txBody>
          <a:bodyPr wrap="square">
            <a:spAutoFit/>
          </a:bodyPr>
          <a:lstStyle/>
          <a:p>
            <a:pPr lvl="1"/>
            <a:r>
              <a:rPr lang="en-US" altLang="zh-CN" dirty="0" smtClean="0"/>
              <a:t>Here, x</a:t>
            </a:r>
            <a:r>
              <a:rPr lang="en-US" altLang="zh-CN" baseline="-25000" dirty="0" smtClean="0"/>
              <a:t>i+1</a:t>
            </a:r>
            <a:r>
              <a:rPr lang="en-US" altLang="zh-CN" dirty="0" smtClean="0"/>
              <a:t>=x</a:t>
            </a:r>
            <a:r>
              <a:rPr lang="en-US" altLang="zh-CN" baseline="-25000" dirty="0" smtClean="0"/>
              <a:t>i</a:t>
            </a:r>
            <a:r>
              <a:rPr lang="en-US" altLang="zh-CN" dirty="0" smtClean="0"/>
              <a:t>+</a:t>
            </a:r>
            <a:r>
              <a:rPr lang="el-GR" altLang="zh-CN" dirty="0"/>
              <a:t>α</a:t>
            </a:r>
            <a:r>
              <a:rPr lang="en-US" altLang="zh-CN" baseline="-25000" dirty="0" err="1"/>
              <a:t>i</a:t>
            </a:r>
            <a:r>
              <a:rPr lang="en-US" altLang="zh-CN" dirty="0" err="1"/>
              <a:t>d</a:t>
            </a:r>
            <a:r>
              <a:rPr lang="en-US" altLang="zh-CN" baseline="-25000" dirty="0" err="1"/>
              <a:t>i</a:t>
            </a:r>
            <a:endParaRPr lang="en-US" altLang="zh-CN" dirty="0"/>
          </a:p>
        </p:txBody>
      </p:sp>
      <p:sp>
        <p:nvSpPr>
          <p:cNvPr id="6" name="Rectangle 5"/>
          <p:cNvSpPr/>
          <p:nvPr/>
        </p:nvSpPr>
        <p:spPr>
          <a:xfrm>
            <a:off x="5220072" y="4617132"/>
            <a:ext cx="4129657" cy="369332"/>
          </a:xfrm>
          <a:prstGeom prst="rect">
            <a:avLst/>
          </a:prstGeom>
        </p:spPr>
        <p:txBody>
          <a:bodyPr wrap="none">
            <a:spAutoFit/>
          </a:bodyPr>
          <a:lstStyle/>
          <a:p>
            <a:r>
              <a:rPr lang="en-US" altLang="zh-CN" dirty="0"/>
              <a:t>A e </a:t>
            </a:r>
            <a:r>
              <a:rPr lang="en-US" altLang="zh-CN" baseline="-25000" dirty="0" smtClean="0"/>
              <a:t>i+1</a:t>
            </a:r>
            <a:r>
              <a:rPr lang="en-US" altLang="zh-CN" dirty="0" smtClean="0"/>
              <a:t> </a:t>
            </a:r>
            <a:r>
              <a:rPr lang="en-US" altLang="zh-CN" dirty="0"/>
              <a:t>= A (</a:t>
            </a:r>
            <a:r>
              <a:rPr lang="en-US" altLang="zh-CN" dirty="0" smtClean="0"/>
              <a:t>x</a:t>
            </a:r>
            <a:r>
              <a:rPr lang="en-US" altLang="zh-CN" baseline="-25000" dirty="0" smtClean="0"/>
              <a:t>i+1</a:t>
            </a:r>
            <a:r>
              <a:rPr lang="en-US" altLang="zh-CN" dirty="0" smtClean="0"/>
              <a:t> </a:t>
            </a:r>
            <a:r>
              <a:rPr lang="en-US" altLang="zh-CN" dirty="0"/>
              <a:t>–x) = </a:t>
            </a:r>
            <a:r>
              <a:rPr lang="en-US" altLang="zh-CN" dirty="0" smtClean="0"/>
              <a:t>Ax</a:t>
            </a:r>
            <a:r>
              <a:rPr lang="en-US" altLang="zh-CN" baseline="-25000" dirty="0" smtClean="0"/>
              <a:t>i+1</a:t>
            </a:r>
            <a:r>
              <a:rPr lang="en-US" altLang="zh-CN" dirty="0" smtClean="0"/>
              <a:t>-Ax=Ax</a:t>
            </a:r>
            <a:r>
              <a:rPr lang="en-US" altLang="zh-CN" baseline="-25000" dirty="0" smtClean="0"/>
              <a:t>i+1</a:t>
            </a:r>
            <a:r>
              <a:rPr lang="en-US" altLang="zh-CN" dirty="0" smtClean="0"/>
              <a:t>-b </a:t>
            </a:r>
            <a:r>
              <a:rPr lang="en-US" altLang="zh-CN" dirty="0"/>
              <a:t>= </a:t>
            </a:r>
            <a:r>
              <a:rPr lang="en-US" altLang="zh-CN" dirty="0" smtClean="0"/>
              <a:t>-r</a:t>
            </a:r>
            <a:r>
              <a:rPr lang="en-US" altLang="zh-CN" baseline="-25000" dirty="0" smtClean="0"/>
              <a:t>i+1</a:t>
            </a:r>
            <a:r>
              <a:rPr lang="en-US" altLang="zh-CN" dirty="0" smtClean="0"/>
              <a:t> </a:t>
            </a:r>
            <a:endParaRPr lang="en-US" altLang="zh-CN" dirty="0"/>
          </a:p>
        </p:txBody>
      </p:sp>
    </p:spTree>
    <p:extLst>
      <p:ext uri="{BB962C8B-B14F-4D97-AF65-F5344CB8AC3E}">
        <p14:creationId xmlns:p14="http://schemas.microsoft.com/office/powerpoint/2010/main" val="2303718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dirty="0" smtClean="0"/>
              <a:t>This time, evaluate the </a:t>
            </a:r>
            <a:r>
              <a:rPr lang="el-GR" dirty="0" smtClean="0"/>
              <a:t>α</a:t>
            </a:r>
            <a:r>
              <a:rPr lang="en-US" dirty="0" smtClean="0"/>
              <a:t>(</a:t>
            </a:r>
            <a:r>
              <a:rPr lang="en-US" dirty="0" err="1" smtClean="0"/>
              <a:t>i</a:t>
            </a:r>
            <a:r>
              <a:rPr lang="en-US" dirty="0" smtClean="0"/>
              <a:t>) again,</a:t>
            </a:r>
          </a:p>
          <a:p>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323" t="47951" r="36290" b="29303"/>
          <a:stretch/>
        </p:blipFill>
        <p:spPr bwMode="auto">
          <a:xfrm>
            <a:off x="1763688" y="3140968"/>
            <a:ext cx="3043005" cy="1663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004048" y="3356992"/>
            <a:ext cx="3682752" cy="369332"/>
          </a:xfrm>
          <a:prstGeom prst="rect">
            <a:avLst/>
          </a:prstGeom>
          <a:noFill/>
        </p:spPr>
        <p:txBody>
          <a:bodyPr wrap="square" rtlCol="0">
            <a:spAutoFit/>
          </a:bodyPr>
          <a:lstStyle/>
          <a:p>
            <a:r>
              <a:rPr lang="en-US" dirty="0" smtClean="0"/>
              <a:t>A e </a:t>
            </a:r>
            <a:r>
              <a:rPr lang="en-US" altLang="zh-CN" baseline="-25000" dirty="0" err="1" smtClean="0"/>
              <a:t>i</a:t>
            </a:r>
            <a:r>
              <a:rPr lang="en-US" dirty="0" smtClean="0"/>
              <a:t> = A (x</a:t>
            </a:r>
            <a:r>
              <a:rPr lang="en-US" altLang="zh-CN" baseline="-25000" dirty="0" smtClean="0"/>
              <a:t>i</a:t>
            </a:r>
            <a:r>
              <a:rPr lang="en-US" dirty="0" smtClean="0"/>
              <a:t> –x) = </a:t>
            </a:r>
            <a:r>
              <a:rPr lang="en-US" dirty="0" err="1" smtClean="0"/>
              <a:t>Ax</a:t>
            </a:r>
            <a:r>
              <a:rPr lang="en-US" altLang="zh-CN" baseline="-25000" dirty="0" err="1" smtClean="0"/>
              <a:t>i</a:t>
            </a:r>
            <a:r>
              <a:rPr lang="en-US" dirty="0" smtClean="0"/>
              <a:t>-Ax=</a:t>
            </a:r>
            <a:r>
              <a:rPr lang="en-US" altLang="zh-CN" dirty="0" err="1" smtClean="0"/>
              <a:t>A</a:t>
            </a:r>
            <a:r>
              <a:rPr lang="en-US" dirty="0" err="1" smtClean="0"/>
              <a:t>x</a:t>
            </a:r>
            <a:r>
              <a:rPr lang="en-US" altLang="zh-CN" baseline="-25000" dirty="0" err="1" smtClean="0"/>
              <a:t>i</a:t>
            </a:r>
            <a:r>
              <a:rPr lang="en-US" dirty="0" smtClean="0"/>
              <a:t>-b = -</a:t>
            </a:r>
            <a:r>
              <a:rPr lang="en-US" dirty="0" err="1" smtClean="0"/>
              <a:t>r</a:t>
            </a:r>
            <a:r>
              <a:rPr lang="en-US" altLang="zh-CN" baseline="-25000" dirty="0" err="1" smtClean="0"/>
              <a:t>i</a:t>
            </a:r>
            <a:r>
              <a:rPr lang="en-US" dirty="0" smtClean="0"/>
              <a:t> </a:t>
            </a:r>
            <a:endParaRPr lang="en-US" dirty="0"/>
          </a:p>
        </p:txBody>
      </p:sp>
    </p:spTree>
    <p:extLst>
      <p:ext uri="{BB962C8B-B14F-4D97-AF65-F5344CB8AC3E}">
        <p14:creationId xmlns:p14="http://schemas.microsoft.com/office/powerpoint/2010/main" val="651661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27951" t="17801" r="27950" b="43000"/>
          <a:stretch/>
        </p:blipFill>
        <p:spPr>
          <a:xfrm>
            <a:off x="564704" y="1600200"/>
            <a:ext cx="8122096" cy="4061048"/>
          </a:xfrm>
          <a:prstGeom prst="rect">
            <a:avLst/>
          </a:prstGeom>
        </p:spPr>
      </p:pic>
    </p:spTree>
    <p:extLst>
      <p:ext uri="{BB962C8B-B14F-4D97-AF65-F5344CB8AC3E}">
        <p14:creationId xmlns:p14="http://schemas.microsoft.com/office/powerpoint/2010/main" val="2963612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055" t="21312" r="12210" b="11476"/>
          <a:stretch/>
        </p:blipFill>
        <p:spPr bwMode="auto">
          <a:xfrm>
            <a:off x="-16277" y="1224652"/>
            <a:ext cx="8836749" cy="4528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4619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7296" y="35201"/>
            <a:ext cx="8229600" cy="1143000"/>
          </a:xfrm>
        </p:spPr>
        <p:txBody>
          <a:bodyPr/>
          <a:lstStyle/>
          <a:p>
            <a:r>
              <a:rPr lang="en-US" dirty="0"/>
              <a:t>Conjugate Gradients</a:t>
            </a:r>
          </a:p>
        </p:txBody>
      </p:sp>
      <p:sp>
        <p:nvSpPr>
          <p:cNvPr id="3" name="内容占位符 2"/>
          <p:cNvSpPr>
            <a:spLocks noGrp="1"/>
          </p:cNvSpPr>
          <p:nvPr>
            <p:ph idx="1"/>
          </p:nvPr>
        </p:nvSpPr>
        <p:spPr>
          <a:xfrm>
            <a:off x="406526" y="1124744"/>
            <a:ext cx="8229600" cy="4525963"/>
          </a:xfrm>
        </p:spPr>
        <p:txBody>
          <a:bodyPr>
            <a:normAutofit/>
          </a:bodyPr>
          <a:lstStyle/>
          <a:p>
            <a:r>
              <a:rPr lang="en-US" dirty="0"/>
              <a:t>Reading material:</a:t>
            </a:r>
          </a:p>
          <a:p>
            <a:pPr lvl="1"/>
            <a:r>
              <a:rPr lang="en-US" dirty="0"/>
              <a:t>https://www.cs.cmu.edu/~quake-papers/painless-conjugate-gradient.pdf</a:t>
            </a:r>
          </a:p>
          <a:p>
            <a:r>
              <a:rPr lang="en-US" dirty="0"/>
              <a:t>Just the Conjugate directions method where </a:t>
            </a:r>
            <a:r>
              <a:rPr lang="en-US" dirty="0" smtClean="0"/>
              <a:t>the </a:t>
            </a:r>
            <a:r>
              <a:rPr lang="en-US" dirty="0"/>
              <a:t>search directions are constructed by conjugation of the </a:t>
            </a:r>
            <a:r>
              <a:rPr lang="en-US" dirty="0" smtClean="0"/>
              <a:t>residuals. </a:t>
            </a:r>
            <a:endParaRPr lang="en-US" dirty="0"/>
          </a:p>
          <a:p>
            <a:pPr lvl="1"/>
            <a:r>
              <a:rPr lang="en-US" altLang="zh-CN" dirty="0" err="1"/>
              <a:t>u</a:t>
            </a:r>
            <a:r>
              <a:rPr lang="en-US" baseline="-25000" dirty="0" err="1"/>
              <a:t>i</a:t>
            </a:r>
            <a:r>
              <a:rPr lang="en-US" dirty="0"/>
              <a:t>=r(</a:t>
            </a:r>
            <a:r>
              <a:rPr lang="en-US" baseline="-25000" dirty="0" err="1"/>
              <a:t>i</a:t>
            </a:r>
            <a:r>
              <a:rPr lang="en-US" dirty="0"/>
              <a:t>)</a:t>
            </a:r>
          </a:p>
          <a:p>
            <a:pPr marL="0" indent="0">
              <a:buNone/>
            </a:pPr>
            <a:endParaRPr lang="en-US" dirty="0"/>
          </a:p>
        </p:txBody>
      </p:sp>
    </p:spTree>
    <p:extLst>
      <p:ext uri="{BB962C8B-B14F-4D97-AF65-F5344CB8AC3E}">
        <p14:creationId xmlns:p14="http://schemas.microsoft.com/office/powerpoint/2010/main" val="3806691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019" t="30738" r="11403" b="9221"/>
          <a:stretch/>
        </p:blipFill>
        <p:spPr bwMode="auto">
          <a:xfrm>
            <a:off x="457200" y="1438113"/>
            <a:ext cx="7531501" cy="3363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5825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535" t="11885" r="25114" b="6250"/>
          <a:stretch/>
        </p:blipFill>
        <p:spPr bwMode="auto">
          <a:xfrm>
            <a:off x="1187624" y="548680"/>
            <a:ext cx="6160958" cy="5988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3364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General Method</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144" t="29098" r="30989" b="22951"/>
          <a:stretch/>
        </p:blipFill>
        <p:spPr bwMode="auto">
          <a:xfrm>
            <a:off x="1225782" y="1628800"/>
            <a:ext cx="6442562" cy="4711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6929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Sample code for SD</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437" t="11474" r="15312" b="12090"/>
          <a:stretch/>
        </p:blipFill>
        <p:spPr bwMode="auto">
          <a:xfrm>
            <a:off x="35496" y="1215058"/>
            <a:ext cx="9010287" cy="5591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4423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937" t="12295" r="15666" b="6251"/>
          <a:stretch/>
        </p:blipFill>
        <p:spPr bwMode="auto">
          <a:xfrm>
            <a:off x="123234" y="422738"/>
            <a:ext cx="8769246" cy="5958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1054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a:xfrm>
                <a:off x="395536" y="1268760"/>
                <a:ext cx="8291264" cy="4857403"/>
              </a:xfrm>
            </p:spPr>
            <p:txBody>
              <a:bodyPr>
                <a:normAutofit/>
              </a:bodyPr>
              <a:lstStyle/>
              <a:p>
                <a:r>
                  <a:rPr lang="en-US" i="1" dirty="0" smtClean="0"/>
                  <a:t>Sample Problem:</a:t>
                </a:r>
              </a:p>
              <a:p>
                <a14:m>
                  <m:oMath xmlns:m="http://schemas.openxmlformats.org/officeDocument/2006/math">
                    <m:r>
                      <a:rPr lang="en-US" altLang="zh-CN" b="0" i="1" smtClean="0">
                        <a:latin typeface="Cambria Math"/>
                      </a:rPr>
                      <m:t>𝐴</m:t>
                    </m:r>
                    <m:r>
                      <a:rPr lang="en-US" altLang="zh-CN" b="0" i="1" smtClean="0">
                        <a:latin typeface="Cambria Math"/>
                      </a:rPr>
                      <m:t>=</m:t>
                    </m:r>
                    <m:d>
                      <m:dPr>
                        <m:begChr m:val="["/>
                        <m:endChr m:val="]"/>
                        <m:ctrlPr>
                          <a:rPr lang="en-US" altLang="zh-CN" b="0" i="1" smtClean="0">
                            <a:latin typeface="Cambria Math" panose="02040503050406030204" pitchFamily="18" charset="0"/>
                          </a:rPr>
                        </m:ctrlPr>
                      </m:dPr>
                      <m:e>
                        <m:m>
                          <m:mPr>
                            <m:mcs>
                              <m:mc>
                                <m:mcPr>
                                  <m:count m:val="2"/>
                                  <m:mcJc m:val="center"/>
                                </m:mcPr>
                              </m:mc>
                            </m:mcs>
                            <m:ctrlPr>
                              <a:rPr lang="en-US" altLang="zh-CN" b="0" i="1" smtClean="0">
                                <a:latin typeface="Cambria Math" panose="02040503050406030204" pitchFamily="18" charset="0"/>
                              </a:rPr>
                            </m:ctrlPr>
                          </m:mPr>
                          <m:mr>
                            <m:e>
                              <m:r>
                                <m:rPr>
                                  <m:brk m:alnAt="7"/>
                                </m:rPr>
                                <a:rPr lang="en-US" altLang="zh-CN" b="0" i="1" smtClean="0">
                                  <a:latin typeface="Cambria Math"/>
                                </a:rPr>
                                <m:t>3</m:t>
                              </m:r>
                            </m:e>
                            <m:e>
                              <m:r>
                                <a:rPr lang="en-US" altLang="zh-CN" b="0" i="1" smtClean="0">
                                  <a:latin typeface="Cambria Math"/>
                                </a:rPr>
                                <m:t>2</m:t>
                              </m:r>
                            </m:e>
                          </m:mr>
                          <m:mr>
                            <m:e>
                              <m:r>
                                <a:rPr lang="en-US" altLang="zh-CN" b="0" i="1" smtClean="0">
                                  <a:latin typeface="Cambria Math"/>
                                </a:rPr>
                                <m:t>2</m:t>
                              </m:r>
                            </m:e>
                            <m:e>
                              <m:r>
                                <a:rPr lang="en-US" altLang="zh-CN" b="0" i="1" smtClean="0">
                                  <a:latin typeface="Cambria Math"/>
                                </a:rPr>
                                <m:t>6</m:t>
                              </m:r>
                            </m:e>
                          </m:mr>
                        </m:m>
                      </m:e>
                    </m:d>
                    <m:r>
                      <a:rPr lang="en-US" altLang="zh-CN" b="0" i="1" smtClean="0">
                        <a:latin typeface="Cambria Math"/>
                      </a:rPr>
                      <m:t>, </m:t>
                    </m:r>
                    <m:r>
                      <a:rPr lang="en-US" altLang="zh-CN" b="0" i="1" smtClean="0">
                        <a:latin typeface="Cambria Math"/>
                      </a:rPr>
                      <m:t>𝑏</m:t>
                    </m:r>
                    <m:r>
                      <a:rPr lang="en-US" altLang="zh-CN" b="0" i="1" smtClean="0">
                        <a:latin typeface="Cambria Math"/>
                      </a:rPr>
                      <m:t>=</m:t>
                    </m:r>
                    <m:d>
                      <m:dPr>
                        <m:begChr m:val="["/>
                        <m:endChr m:val="]"/>
                        <m:ctrlPr>
                          <a:rPr lang="en-US" altLang="zh-CN" b="0" i="1" smtClean="0">
                            <a:latin typeface="Cambria Math" panose="02040503050406030204" pitchFamily="18" charset="0"/>
                          </a:rPr>
                        </m:ctrlPr>
                      </m:dPr>
                      <m:e>
                        <m:m>
                          <m:mPr>
                            <m:mcs>
                              <m:mc>
                                <m:mcPr>
                                  <m:count m:val="1"/>
                                  <m:mcJc m:val="center"/>
                                </m:mcPr>
                              </m:mc>
                            </m:mcs>
                            <m:ctrlPr>
                              <a:rPr lang="en-US" altLang="zh-CN" b="0" i="1" smtClean="0">
                                <a:latin typeface="Cambria Math" panose="02040503050406030204" pitchFamily="18" charset="0"/>
                              </a:rPr>
                            </m:ctrlPr>
                          </m:mPr>
                          <m:mr>
                            <m:e>
                              <m:r>
                                <m:rPr>
                                  <m:brk m:alnAt="7"/>
                                </m:rPr>
                                <a:rPr lang="en-US" altLang="zh-CN" b="0" i="1" smtClean="0">
                                  <a:latin typeface="Cambria Math"/>
                                </a:rPr>
                                <m:t>2</m:t>
                              </m:r>
                            </m:e>
                          </m:mr>
                          <m:mr>
                            <m:e>
                              <m:r>
                                <a:rPr lang="en-US" altLang="zh-CN" b="0" i="1" smtClean="0">
                                  <a:latin typeface="Cambria Math"/>
                                </a:rPr>
                                <m:t>−8</m:t>
                              </m:r>
                            </m:e>
                          </m:mr>
                        </m:m>
                      </m:e>
                    </m:d>
                    <m:r>
                      <a:rPr lang="en-US" altLang="zh-CN" b="0" i="1" smtClean="0">
                        <a:latin typeface="Cambria Math"/>
                      </a:rPr>
                      <m:t>,</m:t>
                    </m:r>
                  </m:oMath>
                </a14:m>
                <a:r>
                  <a:rPr lang="en-US" altLang="zh-CN" i="1" dirty="0" smtClean="0"/>
                  <a:t>  c= 0</a:t>
                </a:r>
                <a:endParaRPr lang="en-US" altLang="zh-CN" i="1"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395536" y="1268760"/>
                <a:ext cx="8291264" cy="4857403"/>
              </a:xfrm>
              <a:blipFill rotWithShape="1">
                <a:blip r:embed="rId2"/>
                <a:stretch>
                  <a:fillRect l="-1691" t="-1631"/>
                </a:stretch>
              </a:blipFill>
            </p:spPr>
            <p:txBody>
              <a:bodyPr/>
              <a:lstStyle/>
              <a:p>
                <a:r>
                  <a:rPr lang="en-US">
                    <a:noFill/>
                  </a:rPr>
                  <a:t> </a:t>
                </a:r>
              </a:p>
            </p:txBody>
          </p:sp>
        </mc:Fallback>
      </mc:AlternateContent>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259" t="18648" r="28108" b="11886"/>
          <a:stretch/>
        </p:blipFill>
        <p:spPr bwMode="auto">
          <a:xfrm>
            <a:off x="1115616" y="3068960"/>
            <a:ext cx="3428424" cy="3378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3780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442" y="620688"/>
            <a:ext cx="7675982" cy="436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11760" y="4620181"/>
            <a:ext cx="72008"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3460650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Revised Algorithm using line minimization for nonlinear functions</a:t>
            </a:r>
          </a:p>
        </p:txBody>
      </p:sp>
      <p:pic>
        <p:nvPicPr>
          <p:cNvPr id="13326"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67" y="1774824"/>
            <a:ext cx="8810821" cy="5313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3717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Metals</a:t>
            </a:r>
          </a:p>
        </p:txBody>
      </p:sp>
      <p:sp>
        <p:nvSpPr>
          <p:cNvPr id="3" name="内容占位符 2"/>
          <p:cNvSpPr>
            <a:spLocks noGrp="1"/>
          </p:cNvSpPr>
          <p:nvPr>
            <p:ph idx="1"/>
          </p:nvPr>
        </p:nvSpPr>
        <p:spPr/>
        <p:txBody>
          <a:bodyPr>
            <a:normAutofit fontScale="85000" lnSpcReduction="20000"/>
          </a:bodyPr>
          <a:lstStyle/>
          <a:p>
            <a:pPr marL="0" indent="0">
              <a:buNone/>
            </a:pPr>
            <a:endParaRPr lang="en-US" b="1" dirty="0"/>
          </a:p>
          <a:p>
            <a:r>
              <a:rPr lang="en-US" dirty="0"/>
              <a:t>How about the metals? </a:t>
            </a:r>
          </a:p>
          <a:p>
            <a:r>
              <a:rPr lang="en-US" dirty="0"/>
              <a:t>Metals are characterized by a rare gas shell plus a number of valence electrons. </a:t>
            </a:r>
          </a:p>
          <a:p>
            <a:r>
              <a:rPr lang="en-US" dirty="0"/>
              <a:t>Pair potentials do not work terribly well because the electrons are very much delocalized. </a:t>
            </a:r>
          </a:p>
          <a:p>
            <a:r>
              <a:rPr lang="en-US" dirty="0"/>
              <a:t>If one does use a pair potential, it must be softer than the </a:t>
            </a:r>
            <a:r>
              <a:rPr lang="en-US" dirty="0" err="1"/>
              <a:t>Lennard</a:t>
            </a:r>
            <a:r>
              <a:rPr lang="en-US" dirty="0"/>
              <a:t>-Jones form, for example a Morse potential (sum of exponentials.) </a:t>
            </a:r>
          </a:p>
          <a:p>
            <a:r>
              <a:rPr lang="en-US" dirty="0"/>
              <a:t>The major problem with pair potentials for solid metals is that they have no environmental dependence so that a bulk atom is too much like a surface atom. </a:t>
            </a:r>
          </a:p>
        </p:txBody>
      </p:sp>
    </p:spTree>
    <p:extLst>
      <p:ext uri="{BB962C8B-B14F-4D97-AF65-F5344CB8AC3E}">
        <p14:creationId xmlns:p14="http://schemas.microsoft.com/office/powerpoint/2010/main" val="3058921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11560" y="1124744"/>
            <a:ext cx="8229600" cy="4525963"/>
          </a:xfrm>
        </p:spPr>
        <p:txBody>
          <a:bodyPr>
            <a:normAutofit fontScale="62500" lnSpcReduction="20000"/>
          </a:bodyPr>
          <a:lstStyle/>
          <a:p>
            <a:r>
              <a:rPr lang="en-US" dirty="0"/>
              <a:t>One popular empirical potential for metals is the embedded-atom-method (EAM) potential. It is based on the basic idea of </a:t>
            </a:r>
            <a:r>
              <a:rPr lang="en-US" dirty="0" err="1"/>
              <a:t>jellium</a:t>
            </a:r>
            <a:r>
              <a:rPr lang="en-US" dirty="0"/>
              <a:t> model that “metallic bonding” involves ions in an electron sea (</a:t>
            </a:r>
            <a:r>
              <a:rPr lang="en-US" dirty="0" err="1"/>
              <a:t>jellium</a:t>
            </a:r>
            <a:r>
              <a:rPr lang="en-US" dirty="0"/>
              <a:t>) </a:t>
            </a:r>
            <a:endParaRPr lang="en-US" dirty="0" smtClean="0"/>
          </a:p>
          <a:p>
            <a:pPr lvl="1"/>
            <a:r>
              <a:rPr lang="en-US" dirty="0" smtClean="0"/>
              <a:t>so </a:t>
            </a:r>
            <a:r>
              <a:rPr lang="en-US" dirty="0"/>
              <a:t>the total potential energy </a:t>
            </a:r>
            <a:endParaRPr lang="en-US" dirty="0" smtClean="0"/>
          </a:p>
          <a:p>
            <a:pPr lvl="2"/>
            <a:r>
              <a:rPr lang="en-US" dirty="0" smtClean="0"/>
              <a:t>is </a:t>
            </a:r>
            <a:r>
              <a:rPr lang="en-US" dirty="0"/>
              <a:t>the sum of direct ion-ion interaction </a:t>
            </a:r>
            <a:r>
              <a:rPr lang="en-US" dirty="0" smtClean="0"/>
              <a:t>(</a:t>
            </a:r>
            <a:r>
              <a:rPr lang="en-US" dirty="0"/>
              <a:t>for example to keep to ion cores from overlapping) and the interaction between an ion and the electron sea. </a:t>
            </a:r>
          </a:p>
          <a:p>
            <a:r>
              <a:rPr lang="en-US" dirty="0"/>
              <a:t>One assumes that locally there is an electron charge density coming from the nearby ions and that the energy and interaction are some function of this density. </a:t>
            </a:r>
          </a:p>
          <a:p>
            <a:r>
              <a:rPr lang="en-US" dirty="0"/>
              <a:t>This later term is then a true many-body potential. </a:t>
            </a:r>
          </a:p>
          <a:p>
            <a:r>
              <a:rPr lang="en-US" dirty="0"/>
              <a:t>The EAM potential works well for spherically symmetric atoms such as Cu, Al, </a:t>
            </a:r>
            <a:r>
              <a:rPr lang="en-US" dirty="0" err="1"/>
              <a:t>Pb</a:t>
            </a:r>
            <a:r>
              <a:rPr lang="en-US" dirty="0"/>
              <a:t>. Some references are </a:t>
            </a:r>
            <a:r>
              <a:rPr lang="en-US" i="1" dirty="0" err="1"/>
              <a:t>Daw</a:t>
            </a:r>
            <a:r>
              <a:rPr lang="en-US" i="1" dirty="0"/>
              <a:t> and </a:t>
            </a:r>
            <a:r>
              <a:rPr lang="en-US" i="1" dirty="0" err="1"/>
              <a:t>Baskes</a:t>
            </a:r>
            <a:r>
              <a:rPr lang="en-US" i="1" dirty="0"/>
              <a:t>, Phys. Rev. B 29, 6443 (1984) </a:t>
            </a:r>
            <a:r>
              <a:rPr lang="en-US" dirty="0"/>
              <a:t>and</a:t>
            </a:r>
            <a:r>
              <a:rPr lang="en-US" i="1" dirty="0"/>
              <a:t> </a:t>
            </a:r>
            <a:r>
              <a:rPr lang="en-US" i="1" dirty="0" err="1"/>
              <a:t>Foiles</a:t>
            </a:r>
            <a:r>
              <a:rPr lang="en-US" i="1" dirty="0"/>
              <a:t>, </a:t>
            </a:r>
            <a:r>
              <a:rPr lang="en-US" i="1" dirty="0" err="1"/>
              <a:t>Baskes</a:t>
            </a:r>
            <a:r>
              <a:rPr lang="en-US" i="1" dirty="0"/>
              <a:t> and </a:t>
            </a:r>
            <a:r>
              <a:rPr lang="en-US" i="1" dirty="0" err="1"/>
              <a:t>Daw</a:t>
            </a:r>
            <a:r>
              <a:rPr lang="en-US" i="1" dirty="0"/>
              <a:t>, Phys. Rev. B 33, 7983 (1986).</a:t>
            </a:r>
            <a:endParaRPr lang="en-US" dirty="0"/>
          </a:p>
          <a:p>
            <a:r>
              <a:rPr lang="en-US" dirty="0"/>
              <a:t>Tight-binding potentials are another possible functional forms for treating metals, especially for transition-metal solids.</a:t>
            </a:r>
          </a:p>
          <a:p>
            <a:endParaRPr lang="en-US" dirty="0"/>
          </a:p>
        </p:txBody>
      </p:sp>
    </p:spTree>
    <p:extLst>
      <p:ext uri="{BB962C8B-B14F-4D97-AF65-F5344CB8AC3E}">
        <p14:creationId xmlns:p14="http://schemas.microsoft.com/office/powerpoint/2010/main" val="1772114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547280" y="548680"/>
            <a:ext cx="311014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Metal: EAM potential:</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5" name="对象 4"/>
          <p:cNvGraphicFramePr>
            <a:graphicFrameLocks noChangeAspect="1"/>
          </p:cNvGraphicFramePr>
          <p:nvPr>
            <p:extLst/>
          </p:nvPr>
        </p:nvGraphicFramePr>
        <p:xfrm>
          <a:off x="2555776" y="2204864"/>
          <a:ext cx="3240360" cy="2269985"/>
        </p:xfrm>
        <a:graphic>
          <a:graphicData uri="http://schemas.openxmlformats.org/presentationml/2006/ole">
            <mc:AlternateContent xmlns:mc="http://schemas.openxmlformats.org/markup-compatibility/2006">
              <mc:Choice xmlns:v="urn:schemas-microsoft-com:vml" Requires="v">
                <p:oleObj spid="_x0000_s1028" name="公式" r:id="rId3" imgW="1778000" imgH="1244600" progId="Equation.3">
                  <p:embed/>
                </p:oleObj>
              </mc:Choice>
              <mc:Fallback>
                <p:oleObj name="公式" r:id="rId3" imgW="1778000" imgH="1244600" progId="Equation.3">
                  <p:embed/>
                  <p:pic>
                    <p:nvPicPr>
                      <p:cNvPr id="5" name="对象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2204864"/>
                        <a:ext cx="3240360" cy="2269985"/>
                      </a:xfrm>
                      <a:prstGeom prst="rect">
                        <a:avLst/>
                      </a:prstGeom>
                      <a:noFill/>
                    </p:spPr>
                  </p:pic>
                </p:oleObj>
              </mc:Fallback>
            </mc:AlternateContent>
          </a:graphicData>
        </a:graphic>
      </p:graphicFrame>
    </p:spTree>
    <p:extLst>
      <p:ext uri="{BB962C8B-B14F-4D97-AF65-F5344CB8AC3E}">
        <p14:creationId xmlns:p14="http://schemas.microsoft.com/office/powerpoint/2010/main" val="451924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70000" lnSpcReduction="20000"/>
          </a:bodyPr>
          <a:lstStyle/>
          <a:p>
            <a:r>
              <a:rPr lang="en-US" b="1" dirty="0" err="1"/>
              <a:t>Biomolecular</a:t>
            </a:r>
            <a:r>
              <a:rPr lang="en-US" b="1" dirty="0"/>
              <a:t> </a:t>
            </a:r>
            <a:r>
              <a:rPr lang="en-US" b="1" dirty="0" err="1"/>
              <a:t>Sytems</a:t>
            </a:r>
            <a:endParaRPr lang="en-US" dirty="0"/>
          </a:p>
          <a:p>
            <a:r>
              <a:rPr lang="en-US" dirty="0"/>
              <a:t>For other systems there are extensive codes which handle real </a:t>
            </a:r>
            <a:r>
              <a:rPr lang="en-US" dirty="0" err="1"/>
              <a:t>biomolecular</a:t>
            </a:r>
            <a:r>
              <a:rPr lang="en-US" dirty="0"/>
              <a:t> systems (GROMOS, CHARM, AMBER ...) They use an experimental data base and put in specific terms for bond lengths, bond angles, torsion angles. etc. </a:t>
            </a:r>
          </a:p>
          <a:p>
            <a:r>
              <a:rPr lang="en-US" dirty="0"/>
              <a:t>complicated because they have to distinguish between many local bonding arrangements!</a:t>
            </a:r>
          </a:p>
          <a:p>
            <a:r>
              <a:rPr lang="en-US" dirty="0"/>
              <a:t> Even so, one should never fully trust the accuracy of the empirical potentials. </a:t>
            </a:r>
          </a:p>
          <a:p>
            <a:r>
              <a:rPr lang="en-US" dirty="0"/>
              <a:t>The errors can still be quite large even if a lot of data has been put in. This is because the potential surface is so highly dimensional and there are so many different possible combinations of atoms that experiment can only hope to sample a very few of them.</a:t>
            </a:r>
          </a:p>
        </p:txBody>
      </p:sp>
    </p:spTree>
    <p:extLst>
      <p:ext uri="{BB962C8B-B14F-4D97-AF65-F5344CB8AC3E}">
        <p14:creationId xmlns:p14="http://schemas.microsoft.com/office/powerpoint/2010/main" val="3001230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76B6F-84EA-4D0B-B7C2-57BB9AE56F3F}"/>
              </a:ext>
            </a:extLst>
          </p:cNvPr>
          <p:cNvSpPr>
            <a:spLocks noGrp="1"/>
          </p:cNvSpPr>
          <p:nvPr>
            <p:ph type="title"/>
          </p:nvPr>
        </p:nvSpPr>
        <p:spPr/>
        <p:txBody>
          <a:bodyPr>
            <a:normAutofit fontScale="90000"/>
          </a:bodyPr>
          <a:lstStyle/>
          <a:p>
            <a:r>
              <a:rPr lang="en-HK" dirty="0"/>
              <a:t>Project A part III</a:t>
            </a:r>
            <a:br>
              <a:rPr lang="en-HK" dirty="0"/>
            </a:br>
            <a:r>
              <a:rPr lang="en-HK" dirty="0"/>
              <a:t>total energy calculation</a:t>
            </a:r>
          </a:p>
        </p:txBody>
      </p:sp>
      <p:sp>
        <p:nvSpPr>
          <p:cNvPr id="3" name="Content Placeholder 2">
            <a:extLst>
              <a:ext uri="{FF2B5EF4-FFF2-40B4-BE49-F238E27FC236}">
                <a16:creationId xmlns:a16="http://schemas.microsoft.com/office/drawing/2014/main" id="{36F96228-B7F6-4F71-AE57-6D0F1879A803}"/>
              </a:ext>
            </a:extLst>
          </p:cNvPr>
          <p:cNvSpPr>
            <a:spLocks noGrp="1"/>
          </p:cNvSpPr>
          <p:nvPr>
            <p:ph idx="1"/>
          </p:nvPr>
        </p:nvSpPr>
        <p:spPr>
          <a:xfrm>
            <a:off x="508001" y="1556792"/>
            <a:ext cx="8384479" cy="5112568"/>
          </a:xfrm>
        </p:spPr>
        <p:txBody>
          <a:bodyPr>
            <a:normAutofit fontScale="77500" lnSpcReduction="20000"/>
          </a:bodyPr>
          <a:lstStyle/>
          <a:p>
            <a:pPr lvl="0">
              <a:buFont typeface="+mj-lt"/>
              <a:buAutoNum type="arabicPeriod"/>
            </a:pPr>
            <a:r>
              <a:rPr lang="en-US" dirty="0"/>
              <a:t>(30%) Write a subroutine for total energy calculation implementing the Lennard-Jones potential.</a:t>
            </a:r>
            <a:endParaRPr lang="en-HK" dirty="0"/>
          </a:p>
          <a:p>
            <a:pPr lvl="0">
              <a:buFont typeface="+mj-lt"/>
              <a:buAutoNum type="arabicPeriod"/>
            </a:pPr>
            <a:r>
              <a:rPr lang="en-US" dirty="0"/>
              <a:t>(70%) Write a subroutine for total energy calculation implementing one of the following potentials at your preference:</a:t>
            </a:r>
            <a:endParaRPr lang="en-HK" dirty="0"/>
          </a:p>
          <a:p>
            <a:pPr marL="600075" lvl="1" indent="-257175">
              <a:buFont typeface="+mj-lt"/>
              <a:buAutoNum type="alphaLcParenR"/>
            </a:pPr>
            <a:r>
              <a:rPr lang="en-US" dirty="0"/>
              <a:t>EAM potential for metals,</a:t>
            </a:r>
            <a:endParaRPr lang="en-HK" dirty="0"/>
          </a:p>
          <a:p>
            <a:pPr marL="600075" lvl="1" indent="-257175">
              <a:buFont typeface="+mj-lt"/>
              <a:buAutoNum type="alphaLcParenR"/>
            </a:pPr>
            <a:r>
              <a:rPr lang="en-US" dirty="0"/>
              <a:t>SW or </a:t>
            </a:r>
            <a:r>
              <a:rPr lang="en-US" dirty="0" err="1"/>
              <a:t>Tersoff</a:t>
            </a:r>
            <a:r>
              <a:rPr lang="en-US" dirty="0"/>
              <a:t> potential for Si, or</a:t>
            </a:r>
            <a:endParaRPr lang="en-HK" dirty="0"/>
          </a:p>
          <a:p>
            <a:pPr marL="600075" lvl="1" indent="-257175">
              <a:buFont typeface="+mj-lt"/>
              <a:buAutoNum type="alphaLcParenR"/>
            </a:pPr>
            <a:r>
              <a:rPr lang="en-US" dirty="0"/>
              <a:t>Coulomb potential for ionic solids with Buckingham potential.</a:t>
            </a:r>
          </a:p>
          <a:p>
            <a:pPr marL="42863" indent="0">
              <a:buNone/>
            </a:pPr>
            <a:r>
              <a:rPr lang="en-US" dirty="0">
                <a:solidFill>
                  <a:srgbClr val="FF0000"/>
                </a:solidFill>
              </a:rPr>
              <a:t>You need to apply PBC for distance and vector calculation.</a:t>
            </a:r>
            <a:r>
              <a:rPr lang="en-US" dirty="0"/>
              <a:t> If you choose a or b, you’ll get 10% bonus, however the total score is capped at 100%. </a:t>
            </a:r>
            <a:endParaRPr lang="en-HK" dirty="0"/>
          </a:p>
          <a:p>
            <a:pPr marL="0" indent="0">
              <a:buNone/>
            </a:pPr>
            <a:r>
              <a:rPr lang="en-US" dirty="0"/>
              <a:t>You need to check literatures for all the related parameters.  Also make sure to include your references in your report. </a:t>
            </a:r>
            <a:endParaRPr lang="en-HK" dirty="0"/>
          </a:p>
          <a:p>
            <a:pPr marL="0" indent="0">
              <a:buNone/>
            </a:pPr>
            <a:r>
              <a:rPr lang="en-US" altLang="zh-HK" dirty="0"/>
              <a:t>If your code is correct, the total energy per atom is </a:t>
            </a:r>
            <a:r>
              <a:rPr lang="en-US" altLang="zh-HK" dirty="0" smtClean="0"/>
              <a:t>a constant </a:t>
            </a:r>
            <a:r>
              <a:rPr lang="en-US" altLang="zh-HK" dirty="0"/>
              <a:t>when you increase the periodicity </a:t>
            </a:r>
            <a:r>
              <a:rPr lang="en-US" altLang="zh-HK" dirty="0" smtClean="0"/>
              <a:t>for a given cutoff. </a:t>
            </a:r>
            <a:endParaRPr lang="en-US" altLang="zh-HK" dirty="0"/>
          </a:p>
          <a:p>
            <a:pPr marL="342900" lvl="1" indent="0">
              <a:buNone/>
            </a:pPr>
            <a:endParaRPr lang="en-US" altLang="zh-HK" dirty="0"/>
          </a:p>
        </p:txBody>
      </p:sp>
    </p:spTree>
    <p:extLst>
      <p:ext uri="{BB962C8B-B14F-4D97-AF65-F5344CB8AC3E}">
        <p14:creationId xmlns:p14="http://schemas.microsoft.com/office/powerpoint/2010/main" val="2416371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263" t="17418" r="22579" b="12910"/>
          <a:stretch/>
        </p:blipFill>
        <p:spPr bwMode="auto">
          <a:xfrm>
            <a:off x="1475656" y="764704"/>
            <a:ext cx="6265888" cy="5096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404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918" t="10450" r="24998" b="8606"/>
          <a:stretch/>
        </p:blipFill>
        <p:spPr bwMode="auto">
          <a:xfrm>
            <a:off x="1331640" y="728437"/>
            <a:ext cx="5996067" cy="5921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49453" y="29888"/>
            <a:ext cx="3672408" cy="707886"/>
          </a:xfrm>
          <a:prstGeom prst="rect">
            <a:avLst/>
          </a:prstGeom>
          <a:noFill/>
        </p:spPr>
        <p:txBody>
          <a:bodyPr wrap="square" rtlCol="0">
            <a:spAutoFit/>
          </a:bodyPr>
          <a:lstStyle/>
          <a:p>
            <a:r>
              <a:rPr lang="en-US" altLang="zh-CN" sz="4000" dirty="0" smtClean="0"/>
              <a:t>Contour map</a:t>
            </a:r>
            <a:endParaRPr lang="zh-CN" altLang="en-US" sz="4000" dirty="0"/>
          </a:p>
        </p:txBody>
      </p:sp>
    </p:spTree>
    <p:extLst>
      <p:ext uri="{BB962C8B-B14F-4D97-AF65-F5344CB8AC3E}">
        <p14:creationId xmlns:p14="http://schemas.microsoft.com/office/powerpoint/2010/main" val="4032390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The gradient</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𝑓</m:t>
                        </m:r>
                      </m:e>
                      <m:sup>
                        <m:r>
                          <a:rPr lang="en-US" b="0" i="1" smtClean="0">
                            <a:latin typeface="Cambria Math"/>
                          </a:rPr>
                          <m:t>′</m:t>
                        </m:r>
                      </m:sup>
                    </m:sSup>
                    <m:d>
                      <m:dPr>
                        <m:ctrlPr>
                          <a:rPr lang="en-US" b="0" i="1" smtClean="0">
                            <a:latin typeface="Cambria Math" panose="02040503050406030204" pitchFamily="18" charset="0"/>
                          </a:rPr>
                        </m:ctrlPr>
                      </m:dPr>
                      <m:e>
                        <m:r>
                          <a:rPr lang="en-US" b="0" i="1" smtClean="0">
                            <a:latin typeface="Cambria Math"/>
                          </a:rPr>
                          <m:t>𝑥</m:t>
                        </m:r>
                      </m:e>
                    </m:d>
                    <m:r>
                      <a:rPr lang="en-US" b="0" i="1" smtClean="0">
                        <a:latin typeface="Cambria Math"/>
                      </a:rPr>
                      <m:t>=[</m:t>
                    </m:r>
                    <m:f>
                      <m:fPr>
                        <m:ctrlPr>
                          <a:rPr lang="en-US" i="1">
                            <a:latin typeface="Cambria Math" panose="02040503050406030204" pitchFamily="18" charset="0"/>
                          </a:rPr>
                        </m:ctrlPr>
                      </m:fPr>
                      <m:num>
                        <m:r>
                          <a:rPr lang="en-US" i="1">
                            <a:latin typeface="Cambria Math"/>
                            <a:ea typeface="Cambria Math"/>
                          </a:rPr>
                          <m:t>𝜕</m:t>
                        </m:r>
                      </m:num>
                      <m:den>
                        <m:r>
                          <a:rPr lang="en-US" i="1">
                            <a:latin typeface="Cambria Math"/>
                            <a:ea typeface="Cambria Math"/>
                          </a:rPr>
                          <m:t>𝜕</m:t>
                        </m:r>
                        <m:sSub>
                          <m:sSubPr>
                            <m:ctrlPr>
                              <a:rPr lang="en-US" i="1">
                                <a:latin typeface="Cambria Math" panose="02040503050406030204" pitchFamily="18" charset="0"/>
                                <a:ea typeface="Cambria Math"/>
                              </a:rPr>
                            </m:ctrlPr>
                          </m:sSubPr>
                          <m:e>
                            <m:r>
                              <a:rPr lang="en-US" i="1">
                                <a:latin typeface="Cambria Math"/>
                                <a:ea typeface="Cambria Math"/>
                              </a:rPr>
                              <m:t>𝑥</m:t>
                            </m:r>
                          </m:e>
                          <m:sub>
                            <m:r>
                              <a:rPr lang="en-US" i="1">
                                <a:latin typeface="Cambria Math"/>
                                <a:ea typeface="Cambria Math"/>
                              </a:rPr>
                              <m:t>1</m:t>
                            </m:r>
                          </m:sub>
                        </m:sSub>
                        <m:r>
                          <a:rPr lang="en-US" i="1">
                            <a:latin typeface="Cambria Math"/>
                            <a:ea typeface="Cambria Math"/>
                          </a:rPr>
                          <m:t> </m:t>
                        </m:r>
                      </m:den>
                    </m:f>
                    <m:r>
                      <m:rPr>
                        <m:brk m:alnAt="7"/>
                      </m:rPr>
                      <a:rPr lang="en-US" i="1">
                        <a:latin typeface="Cambria Math"/>
                      </a:rPr>
                      <m:t>𝑓</m:t>
                    </m:r>
                    <m:r>
                      <a:rPr lang="en-US" i="1">
                        <a:latin typeface="Cambria Math"/>
                      </a:rPr>
                      <m:t>(</m:t>
                    </m:r>
                    <m:r>
                      <a:rPr lang="en-US" i="1">
                        <a:latin typeface="Cambria Math"/>
                      </a:rPr>
                      <m:t>𝑥</m:t>
                    </m:r>
                    <m:r>
                      <a:rPr lang="en-US" i="1">
                        <a:latin typeface="Cambria Math"/>
                      </a:rPr>
                      <m:t>)</m:t>
                    </m:r>
                  </m:oMath>
                </a14:m>
                <a:r>
                  <a:rPr lang="en-US" dirty="0" smtClean="0"/>
                  <a:t>,…,</a:t>
                </a:r>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a:ea typeface="Cambria Math"/>
                          </a:rPr>
                          <m:t>𝜕</m:t>
                        </m:r>
                      </m:num>
                      <m:den>
                        <m:r>
                          <a:rPr lang="en-US" i="1">
                            <a:latin typeface="Cambria Math"/>
                            <a:ea typeface="Cambria Math"/>
                          </a:rPr>
                          <m:t>𝜕</m:t>
                        </m:r>
                        <m:sSub>
                          <m:sSubPr>
                            <m:ctrlPr>
                              <a:rPr lang="en-US" i="1">
                                <a:latin typeface="Cambria Math" panose="02040503050406030204" pitchFamily="18" charset="0"/>
                                <a:ea typeface="Cambria Math"/>
                              </a:rPr>
                            </m:ctrlPr>
                          </m:sSubPr>
                          <m:e>
                            <m:r>
                              <a:rPr lang="en-US" i="1">
                                <a:latin typeface="Cambria Math"/>
                                <a:ea typeface="Cambria Math"/>
                              </a:rPr>
                              <m:t>𝑥</m:t>
                            </m:r>
                          </m:e>
                          <m:sub>
                            <m:r>
                              <a:rPr lang="en-US" b="0" i="1" smtClean="0">
                                <a:latin typeface="Cambria Math"/>
                                <a:ea typeface="Cambria Math"/>
                              </a:rPr>
                              <m:t>𝑛</m:t>
                            </m:r>
                          </m:sub>
                        </m:sSub>
                        <m:r>
                          <a:rPr lang="en-US" i="1">
                            <a:latin typeface="Cambria Math"/>
                            <a:ea typeface="Cambria Math"/>
                          </a:rPr>
                          <m:t> </m:t>
                        </m:r>
                      </m:den>
                    </m:f>
                    <m:r>
                      <m:rPr>
                        <m:brk m:alnAt="7"/>
                      </m:rPr>
                      <a:rPr lang="en-US" i="1">
                        <a:latin typeface="Cambria Math"/>
                      </a:rPr>
                      <m:t>𝑓</m:t>
                    </m:r>
                    <m:r>
                      <a:rPr lang="en-US" i="1">
                        <a:latin typeface="Cambria Math"/>
                      </a:rPr>
                      <m:t>(</m:t>
                    </m:r>
                    <m:r>
                      <a:rPr lang="en-US" i="1">
                        <a:latin typeface="Cambria Math"/>
                      </a:rPr>
                      <m:t>𝑥</m:t>
                    </m:r>
                    <m:r>
                      <a:rPr lang="en-US" i="1">
                        <a:latin typeface="Cambria Math"/>
                      </a:rPr>
                      <m:t>)]</m:t>
                    </m:r>
                    <m:r>
                      <a:rPr lang="en-US" b="0" i="1" baseline="30000" smtClean="0">
                        <a:latin typeface="Cambria Math"/>
                      </a:rPr>
                      <m:t>𝑇</m:t>
                    </m:r>
                  </m:oMath>
                </a14:m>
                <a:r>
                  <a:rPr lang="en-US" dirty="0" smtClean="0"/>
                  <a:t>=</a:t>
                </a:r>
                <a14:m>
                  <m:oMath xmlns:m="http://schemas.openxmlformats.org/officeDocument/2006/math">
                    <m:f>
                      <m:fPr>
                        <m:ctrlPr>
                          <a:rPr lang="en-US"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r>
                      <a:rPr lang="en-US" b="1" i="1" dirty="0" smtClean="0">
                        <a:latin typeface="Cambria Math"/>
                      </a:rPr>
                      <m:t>𝑨</m:t>
                    </m:r>
                    <m:r>
                      <a:rPr lang="en-US" b="0" i="1" baseline="30000" dirty="0" smtClean="0">
                        <a:latin typeface="Cambria Math"/>
                      </a:rPr>
                      <m:t>𝑇</m:t>
                    </m:r>
                    <m:r>
                      <a:rPr lang="en-US" b="0" i="1" dirty="0" smtClean="0">
                        <a:latin typeface="Cambria Math"/>
                      </a:rPr>
                      <m:t>𝑥</m:t>
                    </m:r>
                    <m:r>
                      <a:rPr lang="en-US" b="0" i="1" dirty="0" smtClean="0">
                        <a:latin typeface="Cambria Math"/>
                      </a:rPr>
                      <m:t>+</m:t>
                    </m:r>
                    <m:f>
                      <m:fPr>
                        <m:ctrlPr>
                          <a:rPr lang="en-US" i="1" dirty="0">
                            <a:latin typeface="Cambria Math" panose="02040503050406030204" pitchFamily="18" charset="0"/>
                          </a:rPr>
                        </m:ctrlPr>
                      </m:fPr>
                      <m:num>
                        <m:r>
                          <a:rPr lang="en-US" i="1" dirty="0">
                            <a:latin typeface="Cambria Math"/>
                          </a:rPr>
                          <m:t>1</m:t>
                        </m:r>
                      </m:num>
                      <m:den>
                        <m:r>
                          <a:rPr lang="en-US" i="1" dirty="0">
                            <a:latin typeface="Cambria Math"/>
                          </a:rPr>
                          <m:t>2</m:t>
                        </m:r>
                      </m:den>
                    </m:f>
                    <m:r>
                      <a:rPr lang="en-US" b="1" i="1" dirty="0">
                        <a:latin typeface="Cambria Math"/>
                      </a:rPr>
                      <m:t>𝑨</m:t>
                    </m:r>
                    <m:r>
                      <a:rPr lang="en-US" i="1" dirty="0">
                        <a:latin typeface="Cambria Math"/>
                      </a:rPr>
                      <m:t>𝑥</m:t>
                    </m:r>
                  </m:oMath>
                </a14:m>
                <a:r>
                  <a:rPr lang="en-US" dirty="0" smtClean="0"/>
                  <a:t>-b.</a:t>
                </a:r>
              </a:p>
              <a:p>
                <a:r>
                  <a:rPr lang="en-US" dirty="0" smtClean="0"/>
                  <a:t>If </a:t>
                </a:r>
                <a:r>
                  <a:rPr lang="en-US" b="1" dirty="0" smtClean="0"/>
                  <a:t>A</a:t>
                </a:r>
                <a:r>
                  <a:rPr lang="en-US" dirty="0" smtClean="0"/>
                  <a:t> is symmetric, the equation becomes:</a:t>
                </a:r>
              </a:p>
              <a:p>
                <a:pPr marL="0" indent="0">
                  <a:buNone/>
                </a:pPr>
                <a14:m>
                  <m:oMath xmlns:m="http://schemas.openxmlformats.org/officeDocument/2006/math">
                    <m:sSup>
                      <m:sSupPr>
                        <m:ctrlPr>
                          <a:rPr lang="en-US" i="1">
                            <a:latin typeface="Cambria Math" panose="02040503050406030204" pitchFamily="18" charset="0"/>
                          </a:rPr>
                        </m:ctrlPr>
                      </m:sSupPr>
                      <m:e>
                        <m:r>
                          <a:rPr lang="en-US" i="1">
                            <a:latin typeface="Cambria Math"/>
                          </a:rPr>
                          <m:t>𝑓</m:t>
                        </m:r>
                      </m:e>
                      <m:sup>
                        <m:r>
                          <a:rPr lang="en-US" i="1">
                            <a:latin typeface="Cambria Math"/>
                          </a:rPr>
                          <m:t>′</m:t>
                        </m:r>
                      </m:sup>
                    </m:sSup>
                    <m:d>
                      <m:dPr>
                        <m:ctrlPr>
                          <a:rPr lang="en-US" i="1">
                            <a:latin typeface="Cambria Math" panose="02040503050406030204" pitchFamily="18" charset="0"/>
                          </a:rPr>
                        </m:ctrlPr>
                      </m:dPr>
                      <m:e>
                        <m:r>
                          <a:rPr lang="en-US" i="1">
                            <a:latin typeface="Cambria Math"/>
                          </a:rPr>
                          <m:t>𝑥</m:t>
                        </m:r>
                      </m:e>
                    </m:d>
                    <m:r>
                      <a:rPr lang="en-US" i="1">
                        <a:latin typeface="Cambria Math"/>
                      </a:rPr>
                      <m:t>=</m:t>
                    </m:r>
                  </m:oMath>
                </a14:m>
                <a:r>
                  <a:rPr lang="en-US" b="1" dirty="0" smtClean="0"/>
                  <a:t>A</a:t>
                </a:r>
                <a:r>
                  <a:rPr lang="en-US" dirty="0" smtClean="0"/>
                  <a:t>x-b.</a:t>
                </a:r>
              </a:p>
              <a:p>
                <a:endParaRPr lang="en-US" dirty="0" smtClean="0"/>
              </a:p>
              <a:p>
                <a:pPr marL="0" indent="0">
                  <a:buNone/>
                </a:pPr>
                <a:endParaRPr lang="en-US" baseline="300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13350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263" t="11475" r="25344" b="8197"/>
          <a:stretch/>
        </p:blipFill>
        <p:spPr bwMode="auto">
          <a:xfrm>
            <a:off x="1691680" y="260648"/>
            <a:ext cx="5906124" cy="5876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0355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991" t="20828" r="28109" b="10320"/>
          <a:stretch/>
        </p:blipFill>
        <p:spPr bwMode="auto">
          <a:xfrm>
            <a:off x="1691680" y="764704"/>
            <a:ext cx="5321509" cy="5036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3199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Revisit of Steepest descent</a:t>
            </a:r>
            <a:endParaRPr lang="en-US" dirty="0"/>
          </a:p>
        </p:txBody>
      </p:sp>
      <p:sp>
        <p:nvSpPr>
          <p:cNvPr id="3" name="内容占位符 2"/>
          <p:cNvSpPr>
            <a:spLocks noGrp="1"/>
          </p:cNvSpPr>
          <p:nvPr>
            <p:ph idx="1"/>
          </p:nvPr>
        </p:nvSpPr>
        <p:spPr/>
        <p:txBody>
          <a:bodyPr>
            <a:normAutofit fontScale="77500" lnSpcReduction="20000"/>
          </a:bodyPr>
          <a:lstStyle/>
          <a:p>
            <a:r>
              <a:rPr lang="en-US" dirty="0" smtClean="0"/>
              <a:t>We start from an arbitrary starting point: x</a:t>
            </a:r>
            <a:r>
              <a:rPr lang="en-US" baseline="-25000" dirty="0" smtClean="0"/>
              <a:t>0</a:t>
            </a:r>
            <a:r>
              <a:rPr lang="en-US" dirty="0" smtClean="0"/>
              <a:t>,</a:t>
            </a:r>
          </a:p>
          <a:p>
            <a:r>
              <a:rPr lang="en-US" dirty="0" smtClean="0"/>
              <a:t>Slide down to the bottom of the </a:t>
            </a:r>
            <a:r>
              <a:rPr lang="en-US" dirty="0" err="1" smtClean="0"/>
              <a:t>paraboloid</a:t>
            </a:r>
            <a:r>
              <a:rPr lang="en-US" dirty="0" smtClean="0"/>
              <a:t>.</a:t>
            </a:r>
          </a:p>
          <a:p>
            <a:r>
              <a:rPr lang="en-US" dirty="0" smtClean="0"/>
              <a:t>When we take the step, we choose the direction in which f decreases most quickly. </a:t>
            </a:r>
          </a:p>
          <a:p>
            <a:pPr lvl="1"/>
            <a:r>
              <a:rPr lang="en-US" dirty="0" smtClean="0"/>
              <a:t>-f’(x</a:t>
            </a:r>
            <a:r>
              <a:rPr lang="en-US" baseline="-25000" dirty="0" smtClean="0"/>
              <a:t>i</a:t>
            </a:r>
            <a:r>
              <a:rPr lang="en-US" dirty="0" smtClean="0"/>
              <a:t>)=b-</a:t>
            </a:r>
            <a:r>
              <a:rPr lang="en-US" dirty="0" err="1" smtClean="0"/>
              <a:t>Ax</a:t>
            </a:r>
            <a:r>
              <a:rPr lang="en-US" baseline="-25000" dirty="0" err="1" smtClean="0"/>
              <a:t>i</a:t>
            </a:r>
            <a:r>
              <a:rPr lang="en-US" dirty="0" smtClean="0"/>
              <a:t>.</a:t>
            </a:r>
          </a:p>
          <a:p>
            <a:r>
              <a:rPr lang="en-US" dirty="0" smtClean="0"/>
              <a:t>Error</a:t>
            </a:r>
            <a:r>
              <a:rPr lang="zh-CN" altLang="en-US" dirty="0"/>
              <a:t> </a:t>
            </a:r>
            <a:r>
              <a:rPr lang="en-US" altLang="zh-CN" dirty="0" smtClean="0"/>
              <a:t>: </a:t>
            </a:r>
            <a:r>
              <a:rPr lang="en-US" altLang="zh-CN" dirty="0" err="1" smtClean="0"/>
              <a:t>e</a:t>
            </a:r>
            <a:r>
              <a:rPr lang="en-US" altLang="zh-CN" baseline="-25000" dirty="0" err="1" smtClean="0"/>
              <a:t>i</a:t>
            </a:r>
            <a:r>
              <a:rPr lang="en-US" altLang="zh-CN" dirty="0" smtClean="0"/>
              <a:t> = x</a:t>
            </a:r>
            <a:r>
              <a:rPr lang="en-US" altLang="zh-CN" baseline="-25000" dirty="0" smtClean="0"/>
              <a:t>i</a:t>
            </a:r>
            <a:r>
              <a:rPr lang="en-US" altLang="zh-CN" dirty="0" smtClean="0"/>
              <a:t>-x  =&gt; how far from the solution.</a:t>
            </a:r>
          </a:p>
          <a:p>
            <a:r>
              <a:rPr lang="en-US" dirty="0" smtClean="0"/>
              <a:t>Residual: </a:t>
            </a:r>
            <a:r>
              <a:rPr lang="en-US" dirty="0" err="1" smtClean="0"/>
              <a:t>r</a:t>
            </a:r>
            <a:r>
              <a:rPr lang="en-US" baseline="-25000" dirty="0" err="1" smtClean="0"/>
              <a:t>i</a:t>
            </a:r>
            <a:r>
              <a:rPr lang="en-US" dirty="0" smtClean="0"/>
              <a:t> = b-</a:t>
            </a:r>
            <a:r>
              <a:rPr lang="en-US" dirty="0" err="1" smtClean="0"/>
              <a:t>Ax</a:t>
            </a:r>
            <a:r>
              <a:rPr lang="en-US" baseline="-25000" dirty="0" err="1" smtClean="0"/>
              <a:t>i</a:t>
            </a:r>
            <a:r>
              <a:rPr lang="en-US" dirty="0" smtClean="0"/>
              <a:t>  =&gt; how far from the correct value of b.</a:t>
            </a:r>
          </a:p>
          <a:p>
            <a:r>
              <a:rPr lang="en-US" altLang="zh-CN" dirty="0" err="1"/>
              <a:t>r</a:t>
            </a:r>
            <a:r>
              <a:rPr lang="en-US" altLang="zh-CN" baseline="-25000" dirty="0" err="1"/>
              <a:t>i</a:t>
            </a:r>
            <a:r>
              <a:rPr lang="en-US" dirty="0" smtClean="0"/>
              <a:t> </a:t>
            </a:r>
            <a:r>
              <a:rPr lang="en-US" altLang="zh-CN" dirty="0" smtClean="0"/>
              <a:t>= -</a:t>
            </a:r>
            <a:r>
              <a:rPr lang="en-US" altLang="zh-CN" dirty="0" err="1" smtClean="0"/>
              <a:t>Ae</a:t>
            </a:r>
            <a:r>
              <a:rPr lang="en-US" altLang="zh-CN" baseline="-25000" dirty="0" err="1" smtClean="0"/>
              <a:t>i</a:t>
            </a:r>
            <a:endParaRPr lang="en-US" altLang="zh-CN" baseline="-25000" dirty="0" smtClean="0"/>
          </a:p>
          <a:p>
            <a:pPr lvl="1"/>
            <a:r>
              <a:rPr lang="en-US" dirty="0" smtClean="0"/>
              <a:t>Residual: error transformed by A with into the same space of b.</a:t>
            </a:r>
          </a:p>
          <a:p>
            <a:pPr lvl="1"/>
            <a:r>
              <a:rPr lang="en-US" dirty="0" smtClean="0"/>
              <a:t>Direction of steepest descent. </a:t>
            </a:r>
          </a:p>
          <a:p>
            <a:endParaRPr lang="en-US" dirty="0"/>
          </a:p>
        </p:txBody>
      </p:sp>
    </p:spTree>
    <p:extLst>
      <p:ext uri="{BB962C8B-B14F-4D97-AF65-F5344CB8AC3E}">
        <p14:creationId xmlns:p14="http://schemas.microsoft.com/office/powerpoint/2010/main" val="301023663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19186</TotalTime>
  <Words>1015</Words>
  <Application>Microsoft Office PowerPoint</Application>
  <PresentationFormat>On-screen Show (4:3)</PresentationFormat>
  <Paragraphs>98</Paragraphs>
  <Slides>36</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4" baseType="lpstr">
      <vt:lpstr>新細明體</vt:lpstr>
      <vt:lpstr>宋体</vt:lpstr>
      <vt:lpstr>Arial</vt:lpstr>
      <vt:lpstr>Calibri</vt:lpstr>
      <vt:lpstr>Cambria Math</vt:lpstr>
      <vt:lpstr>Times New Roman</vt:lpstr>
      <vt:lpstr>Office 主题​​</vt:lpstr>
      <vt:lpstr>公式</vt:lpstr>
      <vt:lpstr>Computational Physics (Lecture 9) </vt:lpstr>
      <vt:lpstr>Quadratic form</vt:lpstr>
      <vt:lpstr>PowerPoint Presentation</vt:lpstr>
      <vt:lpstr>PowerPoint Presentation</vt:lpstr>
      <vt:lpstr>PowerPoint Presentation</vt:lpstr>
      <vt:lpstr>The gradient</vt:lpstr>
      <vt:lpstr>PowerPoint Presentation</vt:lpstr>
      <vt:lpstr>PowerPoint Presentation</vt:lpstr>
      <vt:lpstr>Revisit of Steepest descent</vt:lpstr>
      <vt:lpstr>PowerPoint Presentation</vt:lpstr>
      <vt:lpstr>PowerPoint Presentation</vt:lpstr>
      <vt:lpstr>PowerPoint Presentation</vt:lpstr>
      <vt:lpstr>Determine α</vt:lpstr>
      <vt:lpstr>General method of Steepest Descent</vt:lpstr>
      <vt:lpstr>PowerPoint Presentation</vt:lpstr>
      <vt:lpstr>Conjugate directions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Conjugate Gradients</vt:lpstr>
      <vt:lpstr>PowerPoint Presentation</vt:lpstr>
      <vt:lpstr>PowerPoint Presentation</vt:lpstr>
      <vt:lpstr>General Method</vt:lpstr>
      <vt:lpstr>Sample code for SD</vt:lpstr>
      <vt:lpstr>PowerPoint Presentation</vt:lpstr>
      <vt:lpstr>PowerPoint Presentation</vt:lpstr>
      <vt:lpstr>Revised Algorithm using line minimization for nonlinear functions</vt:lpstr>
      <vt:lpstr>Metals</vt:lpstr>
      <vt:lpstr>PowerPoint Presentation</vt:lpstr>
      <vt:lpstr>PowerPoint Presentation</vt:lpstr>
      <vt:lpstr>PowerPoint Presentation</vt:lpstr>
      <vt:lpstr>Project A part III total energy calculation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jzhu</dc:creator>
  <cp:lastModifiedBy> </cp:lastModifiedBy>
  <cp:revision>306</cp:revision>
  <dcterms:created xsi:type="dcterms:W3CDTF">2014-01-05T10:31:17Z</dcterms:created>
  <dcterms:modified xsi:type="dcterms:W3CDTF">2022-10-06T07:57:53Z</dcterms:modified>
</cp:coreProperties>
</file>